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5" r:id="rId1"/>
  </p:sldMasterIdLst>
  <p:notesMasterIdLst>
    <p:notesMasterId r:id="rId7"/>
  </p:notesMasterIdLst>
  <p:handoutMasterIdLst>
    <p:handoutMasterId r:id="rId8"/>
  </p:handoutMasterIdLst>
  <p:sldIdLst>
    <p:sldId id="256" r:id="rId2"/>
    <p:sldId id="258" r:id="rId3"/>
    <p:sldId id="257" r:id="rId4"/>
    <p:sldId id="259" r:id="rId5"/>
    <p:sldId id="261" r:id="rId6"/>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ise Schexnayder" initials="ES" lastIdx="8" clrIdx="0">
    <p:extLst>
      <p:ext uri="{19B8F6BF-5375-455C-9EA6-DF929625EA0E}">
        <p15:presenceInfo xmlns:p15="http://schemas.microsoft.com/office/powerpoint/2012/main" userId="Elise Schexnayder" providerId="None"/>
      </p:ext>
    </p:extLst>
  </p:cmAuthor>
  <p:cmAuthor id="2" name="Windows User" initials="WU" lastIdx="4" clrIdx="1">
    <p:extLst>
      <p:ext uri="{19B8F6BF-5375-455C-9EA6-DF929625EA0E}">
        <p15:presenceInfo xmlns:p15="http://schemas.microsoft.com/office/powerpoint/2012/main" userId="Windows 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76767"/>
    <a:srgbClr val="2E3640"/>
    <a:srgbClr val="E33830"/>
    <a:srgbClr val="EF792F"/>
    <a:srgbClr val="EFB32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74" autoAdjust="0"/>
    <p:restoredTop sz="95779" autoAdjust="0"/>
  </p:normalViewPr>
  <p:slideViewPr>
    <p:cSldViewPr>
      <p:cViewPr varScale="1">
        <p:scale>
          <a:sx n="91" d="100"/>
          <a:sy n="91" d="100"/>
        </p:scale>
        <p:origin x="150" y="96"/>
      </p:cViewPr>
      <p:guideLst>
        <p:guide orient="horz" pos="2160"/>
        <p:guide pos="2880"/>
      </p:guideLst>
    </p:cSldViewPr>
  </p:slideViewPr>
  <p:notesTextViewPr>
    <p:cViewPr>
      <p:scale>
        <a:sx n="100" d="100"/>
        <a:sy n="100" d="100"/>
      </p:scale>
      <p:origin x="0" y="0"/>
    </p:cViewPr>
  </p:notesTextViewPr>
  <p:notesViewPr>
    <p:cSldViewPr>
      <p:cViewPr varScale="1">
        <p:scale>
          <a:sx n="81" d="100"/>
          <a:sy n="81" d="100"/>
        </p:scale>
        <p:origin x="2286"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493" cy="465500"/>
          </a:xfrm>
          <a:prstGeom prst="rect">
            <a:avLst/>
          </a:prstGeom>
        </p:spPr>
        <p:txBody>
          <a:bodyPr vert="horz" lIns="98444" tIns="49222" rIns="98444" bIns="49222" rtlCol="0"/>
          <a:lstStyle>
            <a:lvl1pPr algn="l">
              <a:defRPr sz="1200"/>
            </a:lvl1pPr>
          </a:lstStyle>
          <a:p>
            <a:endParaRPr lang="en-US" dirty="0"/>
          </a:p>
        </p:txBody>
      </p:sp>
      <p:sp>
        <p:nvSpPr>
          <p:cNvPr id="3" name="Date Placeholder 2"/>
          <p:cNvSpPr>
            <a:spLocks noGrp="1"/>
          </p:cNvSpPr>
          <p:nvPr>
            <p:ph type="dt" sz="quarter" idx="1"/>
          </p:nvPr>
        </p:nvSpPr>
        <p:spPr>
          <a:xfrm>
            <a:off x="3971171" y="0"/>
            <a:ext cx="3037493" cy="465500"/>
          </a:xfrm>
          <a:prstGeom prst="rect">
            <a:avLst/>
          </a:prstGeom>
        </p:spPr>
        <p:txBody>
          <a:bodyPr vert="horz" lIns="98444" tIns="49222" rIns="98444" bIns="49222" rtlCol="0"/>
          <a:lstStyle>
            <a:lvl1pPr algn="r">
              <a:defRPr sz="1200"/>
            </a:lvl1pPr>
          </a:lstStyle>
          <a:p>
            <a:fld id="{F2B49039-A67B-4E9F-B546-489F493C65B0}" type="datetimeFigureOut">
              <a:rPr lang="en-US" smtClean="0"/>
              <a:t>4/30/2019</a:t>
            </a:fld>
            <a:endParaRPr lang="en-US" dirty="0"/>
          </a:p>
        </p:txBody>
      </p:sp>
      <p:sp>
        <p:nvSpPr>
          <p:cNvPr id="4" name="Footer Placeholder 3"/>
          <p:cNvSpPr>
            <a:spLocks noGrp="1"/>
          </p:cNvSpPr>
          <p:nvPr>
            <p:ph type="ftr" sz="quarter" idx="2"/>
          </p:nvPr>
        </p:nvSpPr>
        <p:spPr>
          <a:xfrm>
            <a:off x="1" y="8829203"/>
            <a:ext cx="3037493" cy="465500"/>
          </a:xfrm>
          <a:prstGeom prst="rect">
            <a:avLst/>
          </a:prstGeom>
        </p:spPr>
        <p:txBody>
          <a:bodyPr vert="horz" lIns="98444" tIns="49222" rIns="98444" bIns="4922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1171" y="8829203"/>
            <a:ext cx="3037493" cy="465500"/>
          </a:xfrm>
          <a:prstGeom prst="rect">
            <a:avLst/>
          </a:prstGeom>
        </p:spPr>
        <p:txBody>
          <a:bodyPr vert="horz" lIns="98444" tIns="49222" rIns="98444" bIns="49222" rtlCol="0" anchor="b"/>
          <a:lstStyle>
            <a:lvl1pPr algn="r">
              <a:defRPr sz="1200"/>
            </a:lvl1pPr>
          </a:lstStyle>
          <a:p>
            <a:fld id="{E1D2501A-AAB9-4BF5-8F37-B36864D6E0AD}" type="slidenum">
              <a:rPr lang="en-US" smtClean="0"/>
              <a:t>‹#›</a:t>
            </a:fld>
            <a:endParaRPr lang="en-US" dirty="0"/>
          </a:p>
        </p:txBody>
      </p:sp>
    </p:spTree>
    <p:extLst>
      <p:ext uri="{BB962C8B-B14F-4D97-AF65-F5344CB8AC3E}">
        <p14:creationId xmlns:p14="http://schemas.microsoft.com/office/powerpoint/2010/main" val="42915076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493" cy="465500"/>
          </a:xfrm>
          <a:prstGeom prst="rect">
            <a:avLst/>
          </a:prstGeom>
        </p:spPr>
        <p:txBody>
          <a:bodyPr vert="horz" lIns="98444" tIns="49222" rIns="98444" bIns="49222" rtlCol="0"/>
          <a:lstStyle>
            <a:lvl1pPr algn="l">
              <a:defRPr sz="1200"/>
            </a:lvl1pPr>
          </a:lstStyle>
          <a:p>
            <a:endParaRPr lang="en-US" dirty="0"/>
          </a:p>
        </p:txBody>
      </p:sp>
      <p:sp>
        <p:nvSpPr>
          <p:cNvPr id="3" name="Date Placeholder 2"/>
          <p:cNvSpPr>
            <a:spLocks noGrp="1"/>
          </p:cNvSpPr>
          <p:nvPr>
            <p:ph type="dt" idx="1"/>
          </p:nvPr>
        </p:nvSpPr>
        <p:spPr>
          <a:xfrm>
            <a:off x="3971171" y="0"/>
            <a:ext cx="3037493" cy="465500"/>
          </a:xfrm>
          <a:prstGeom prst="rect">
            <a:avLst/>
          </a:prstGeom>
        </p:spPr>
        <p:txBody>
          <a:bodyPr vert="horz" lIns="98444" tIns="49222" rIns="98444" bIns="49222" rtlCol="0"/>
          <a:lstStyle>
            <a:lvl1pPr algn="r">
              <a:defRPr sz="1200"/>
            </a:lvl1pPr>
          </a:lstStyle>
          <a:p>
            <a:fld id="{95D4BE64-BEE5-478A-83DE-102EF6F58664}" type="datetimeFigureOut">
              <a:rPr lang="en-US" smtClean="0"/>
              <a:t>4/30/2019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8444" tIns="49222" rIns="98444" bIns="49222" rtlCol="0" anchor="ctr"/>
          <a:lstStyle/>
          <a:p>
            <a:endParaRPr lang="en-US" dirty="0"/>
          </a:p>
        </p:txBody>
      </p:sp>
      <p:sp>
        <p:nvSpPr>
          <p:cNvPr id="5" name="Notes Placeholder 4"/>
          <p:cNvSpPr>
            <a:spLocks noGrp="1"/>
          </p:cNvSpPr>
          <p:nvPr>
            <p:ph type="body" sz="quarter" idx="3"/>
          </p:nvPr>
        </p:nvSpPr>
        <p:spPr>
          <a:xfrm>
            <a:off x="700696" y="4415453"/>
            <a:ext cx="5609015" cy="4184399"/>
          </a:xfrm>
          <a:prstGeom prst="rect">
            <a:avLst/>
          </a:prstGeom>
        </p:spPr>
        <p:txBody>
          <a:bodyPr vert="horz" lIns="98444" tIns="49222" rIns="98444" bIns="4922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203"/>
            <a:ext cx="3037493" cy="465500"/>
          </a:xfrm>
          <a:prstGeom prst="rect">
            <a:avLst/>
          </a:prstGeom>
        </p:spPr>
        <p:txBody>
          <a:bodyPr vert="horz" lIns="98444" tIns="49222" rIns="98444" bIns="4922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1171" y="8829203"/>
            <a:ext cx="3037493" cy="465500"/>
          </a:xfrm>
          <a:prstGeom prst="rect">
            <a:avLst/>
          </a:prstGeom>
        </p:spPr>
        <p:txBody>
          <a:bodyPr vert="horz" lIns="98444" tIns="49222" rIns="98444" bIns="49222" rtlCol="0" anchor="b"/>
          <a:lstStyle>
            <a:lvl1pPr algn="r">
              <a:defRPr sz="1200"/>
            </a:lvl1pPr>
          </a:lstStyle>
          <a:p>
            <a:fld id="{C4FF2857-8EE8-4FA7-9BA8-074243DA79C2}" type="slidenum">
              <a:rPr lang="en-US" smtClean="0"/>
              <a:t>‹#›</a:t>
            </a:fld>
            <a:endParaRPr lang="en-US" dirty="0"/>
          </a:p>
        </p:txBody>
      </p:sp>
    </p:spTree>
    <p:extLst>
      <p:ext uri="{BB962C8B-B14F-4D97-AF65-F5344CB8AC3E}">
        <p14:creationId xmlns:p14="http://schemas.microsoft.com/office/powerpoint/2010/main" val="5794971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11062"/>
          <a:stretch/>
        </p:blipFill>
        <p:spPr bwMode="auto">
          <a:xfrm>
            <a:off x="0" y="0"/>
            <a:ext cx="8035267" cy="6041994"/>
          </a:xfrm>
          <a:prstGeom prst="rect">
            <a:avLst/>
          </a:prstGeom>
          <a:noFill/>
          <a:ln>
            <a:noFill/>
          </a:ln>
        </p:spPr>
      </p:pic>
      <p:sp>
        <p:nvSpPr>
          <p:cNvPr id="8" name="Freeform 7"/>
          <p:cNvSpPr>
            <a:spLocks/>
          </p:cNvSpPr>
          <p:nvPr userDrawn="1"/>
        </p:nvSpPr>
        <p:spPr bwMode="auto">
          <a:xfrm>
            <a:off x="0" y="4495800"/>
            <a:ext cx="8153400" cy="2362200"/>
          </a:xfrm>
          <a:custGeom>
            <a:avLst/>
            <a:gdLst/>
            <a:ahLst/>
            <a:cxnLst>
              <a:cxn ang="0">
                <a:pos x="2102" y="511"/>
              </a:cxn>
              <a:cxn ang="0">
                <a:pos x="2136" y="47"/>
              </a:cxn>
              <a:cxn ang="0">
                <a:pos x="0" y="211"/>
              </a:cxn>
              <a:cxn ang="0">
                <a:pos x="0" y="511"/>
              </a:cxn>
              <a:cxn ang="0">
                <a:pos x="0" y="1471"/>
              </a:cxn>
              <a:cxn ang="0">
                <a:pos x="1927" y="1471"/>
              </a:cxn>
              <a:cxn ang="0">
                <a:pos x="1939" y="1428"/>
              </a:cxn>
              <a:cxn ang="0">
                <a:pos x="2102" y="511"/>
              </a:cxn>
            </a:cxnLst>
            <a:rect l="0" t="0" r="r" b="b"/>
            <a:pathLst>
              <a:path w="2136" h="1471">
                <a:moveTo>
                  <a:pt x="2102" y="511"/>
                </a:moveTo>
                <a:cubicBezTo>
                  <a:pt x="2118" y="354"/>
                  <a:pt x="2129" y="199"/>
                  <a:pt x="2136" y="47"/>
                </a:cubicBezTo>
                <a:cubicBezTo>
                  <a:pt x="1803" y="0"/>
                  <a:pt x="976" y="63"/>
                  <a:pt x="0" y="211"/>
                </a:cubicBezTo>
                <a:cubicBezTo>
                  <a:pt x="0" y="511"/>
                  <a:pt x="0" y="511"/>
                  <a:pt x="0" y="511"/>
                </a:cubicBezTo>
                <a:cubicBezTo>
                  <a:pt x="0" y="1471"/>
                  <a:pt x="0" y="1471"/>
                  <a:pt x="0" y="1471"/>
                </a:cubicBezTo>
                <a:cubicBezTo>
                  <a:pt x="1927" y="1471"/>
                  <a:pt x="1927" y="1471"/>
                  <a:pt x="1927" y="1471"/>
                </a:cubicBezTo>
                <a:cubicBezTo>
                  <a:pt x="1931" y="1457"/>
                  <a:pt x="1935" y="1443"/>
                  <a:pt x="1939" y="1428"/>
                </a:cubicBezTo>
                <a:cubicBezTo>
                  <a:pt x="2019" y="1131"/>
                  <a:pt x="2071" y="819"/>
                  <a:pt x="2102" y="511"/>
                </a:cubicBezTo>
                <a:close/>
              </a:path>
            </a:pathLst>
          </a:custGeom>
          <a:solidFill>
            <a:schemeClr val="accent4"/>
          </a:solidFill>
          <a:ln w="9525">
            <a:noFill/>
            <a:round/>
            <a:headEnd/>
            <a:tailEnd/>
          </a:ln>
          <a:effectLst/>
        </p:spPr>
        <p:txBody>
          <a:bodyPr/>
          <a:lstStyle/>
          <a:p>
            <a:pPr fontAlgn="auto">
              <a:spcBef>
                <a:spcPts val="0"/>
              </a:spcBef>
              <a:spcAft>
                <a:spcPts val="0"/>
              </a:spcAft>
              <a:defRPr/>
            </a:pPr>
            <a:endParaRPr lang="en-US" dirty="0">
              <a:latin typeface="+mn-lt"/>
            </a:endParaRPr>
          </a:p>
        </p:txBody>
      </p:sp>
      <p:sp>
        <p:nvSpPr>
          <p:cNvPr id="9" name="Freeform 8"/>
          <p:cNvSpPr>
            <a:spLocks/>
          </p:cNvSpPr>
          <p:nvPr userDrawn="1"/>
        </p:nvSpPr>
        <p:spPr bwMode="auto">
          <a:xfrm>
            <a:off x="7343775" y="0"/>
            <a:ext cx="1800225" cy="6858000"/>
          </a:xfrm>
          <a:custGeom>
            <a:avLst/>
            <a:gdLst/>
            <a:ahLst/>
            <a:cxnLst>
              <a:cxn ang="0">
                <a:pos x="502" y="0"/>
              </a:cxn>
              <a:cxn ang="0">
                <a:pos x="93" y="0"/>
              </a:cxn>
              <a:cxn ang="0">
                <a:pos x="0" y="3168"/>
              </a:cxn>
              <a:cxn ang="0">
                <a:pos x="502" y="3168"/>
              </a:cxn>
              <a:cxn ang="0">
                <a:pos x="502" y="0"/>
              </a:cxn>
            </a:cxnLst>
            <a:rect l="0" t="0" r="r" b="b"/>
            <a:pathLst>
              <a:path w="502" h="3168">
                <a:moveTo>
                  <a:pt x="502" y="0"/>
                </a:moveTo>
                <a:cubicBezTo>
                  <a:pt x="93" y="0"/>
                  <a:pt x="93" y="0"/>
                  <a:pt x="93" y="0"/>
                </a:cubicBezTo>
                <a:cubicBezTo>
                  <a:pt x="146" y="383"/>
                  <a:pt x="323" y="1900"/>
                  <a:pt x="0" y="3168"/>
                </a:cubicBezTo>
                <a:cubicBezTo>
                  <a:pt x="502" y="3168"/>
                  <a:pt x="502" y="3168"/>
                  <a:pt x="502" y="3168"/>
                </a:cubicBezTo>
                <a:lnTo>
                  <a:pt x="502" y="0"/>
                </a:lnTo>
                <a:close/>
              </a:path>
            </a:pathLst>
          </a:custGeom>
          <a:solidFill>
            <a:schemeClr val="accent3">
              <a:lumMod val="50000"/>
            </a:schemeClr>
          </a:solidFill>
          <a:ln w="9525">
            <a:noFill/>
            <a:round/>
            <a:headEnd/>
            <a:tailEnd/>
          </a:ln>
          <a:effectLst/>
        </p:spPr>
        <p:txBody>
          <a:bodyPr/>
          <a:lstStyle/>
          <a:p>
            <a:pPr fontAlgn="auto">
              <a:spcBef>
                <a:spcPts val="0"/>
              </a:spcBef>
              <a:spcAft>
                <a:spcPts val="0"/>
              </a:spcAft>
              <a:defRPr/>
            </a:pPr>
            <a:endParaRPr lang="en-US" dirty="0">
              <a:latin typeface="+mn-lt"/>
            </a:endParaRPr>
          </a:p>
        </p:txBody>
      </p:sp>
      <p:sp>
        <p:nvSpPr>
          <p:cNvPr id="2" name="Title 1"/>
          <p:cNvSpPr>
            <a:spLocks noGrp="1"/>
          </p:cNvSpPr>
          <p:nvPr>
            <p:ph type="ctrTitle" hasCustomPrompt="1"/>
          </p:nvPr>
        </p:nvSpPr>
        <p:spPr>
          <a:xfrm>
            <a:off x="685800" y="5181600"/>
            <a:ext cx="6400800" cy="685800"/>
          </a:xfrm>
        </p:spPr>
        <p:txBody>
          <a:bodyPr>
            <a:noAutofit/>
          </a:bodyPr>
          <a:lstStyle>
            <a:lvl1pPr>
              <a:defRPr sz="4000">
                <a:solidFill>
                  <a:schemeClr val="bg1"/>
                </a:solidFill>
              </a:defRPr>
            </a:lvl1pPr>
          </a:lstStyle>
          <a:p>
            <a:r>
              <a:rPr lang="en-US"/>
              <a:t>Title of the Presentation</a:t>
            </a:r>
          </a:p>
        </p:txBody>
      </p:sp>
      <p:sp>
        <p:nvSpPr>
          <p:cNvPr id="3" name="Subtitle 2"/>
          <p:cNvSpPr>
            <a:spLocks noGrp="1"/>
          </p:cNvSpPr>
          <p:nvPr>
            <p:ph type="subTitle" idx="1" hasCustomPrompt="1"/>
          </p:nvPr>
        </p:nvSpPr>
        <p:spPr>
          <a:xfrm>
            <a:off x="685800" y="5867400"/>
            <a:ext cx="6400800" cy="457200"/>
          </a:xfrm>
        </p:spPr>
        <p:txBody>
          <a:bodyPr>
            <a:normAutofit/>
          </a:bodyPr>
          <a:lstStyle>
            <a:lvl1pPr marL="0" indent="0" algn="l">
              <a:spcBef>
                <a:spcPts val="0"/>
              </a:spcBef>
              <a:buNone/>
              <a:defRPr sz="2000" cap="all" baseline="0">
                <a:solidFill>
                  <a:schemeClr val="accent3"/>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Subtitle of the presentation</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with Text and Photo">
    <p:bg>
      <p:bgPr>
        <a:solidFill>
          <a:schemeClr val="accent4"/>
        </a:solidFill>
        <a:effectLst/>
      </p:bgPr>
    </p:bg>
    <p:spTree>
      <p:nvGrpSpPr>
        <p:cNvPr id="1" name=""/>
        <p:cNvGrpSpPr/>
        <p:nvPr/>
      </p:nvGrpSpPr>
      <p:grpSpPr>
        <a:xfrm>
          <a:off x="0" y="0"/>
          <a:ext cx="0" cy="0"/>
          <a:chOff x="0" y="0"/>
          <a:chExt cx="0" cy="0"/>
        </a:xfrm>
      </p:grpSpPr>
      <p:grpSp>
        <p:nvGrpSpPr>
          <p:cNvPr id="10" name="Group 3"/>
          <p:cNvGrpSpPr>
            <a:grpSpLocks/>
          </p:cNvGrpSpPr>
          <p:nvPr userDrawn="1"/>
        </p:nvGrpSpPr>
        <p:grpSpPr bwMode="auto">
          <a:xfrm>
            <a:off x="0" y="0"/>
            <a:ext cx="1482725" cy="6858000"/>
            <a:chOff x="103279934" y="105155999"/>
            <a:chExt cx="1235004" cy="5715001"/>
          </a:xfrm>
          <a:solidFill>
            <a:schemeClr val="accent3">
              <a:lumMod val="50000"/>
            </a:schemeClr>
          </a:solidFill>
        </p:grpSpPr>
        <p:sp>
          <p:nvSpPr>
            <p:cNvPr id="11" name="Freeform 4"/>
            <p:cNvSpPr>
              <a:spLocks noEditPoints="1"/>
            </p:cNvSpPr>
            <p:nvPr/>
          </p:nvSpPr>
          <p:spPr bwMode="auto">
            <a:xfrm>
              <a:off x="103279934" y="105155999"/>
              <a:ext cx="1141123" cy="5715001"/>
            </a:xfrm>
            <a:custGeom>
              <a:avLst/>
              <a:gdLst/>
              <a:ahLst/>
              <a:cxnLst>
                <a:cxn ang="0">
                  <a:pos x="178" y="3168"/>
                </a:cxn>
                <a:cxn ang="0">
                  <a:pos x="124" y="3168"/>
                </a:cxn>
                <a:cxn ang="0">
                  <a:pos x="0" y="685"/>
                </a:cxn>
                <a:cxn ang="0">
                  <a:pos x="0" y="0"/>
                </a:cxn>
                <a:cxn ang="0">
                  <a:pos x="418" y="0"/>
                </a:cxn>
                <a:cxn ang="0">
                  <a:pos x="178" y="3168"/>
                </a:cxn>
                <a:cxn ang="0">
                  <a:pos x="124" y="3168"/>
                </a:cxn>
                <a:cxn ang="0">
                  <a:pos x="0" y="685"/>
                </a:cxn>
                <a:cxn ang="0">
                  <a:pos x="0" y="3168"/>
                </a:cxn>
                <a:cxn ang="0">
                  <a:pos x="124" y="3168"/>
                </a:cxn>
              </a:cxnLst>
              <a:rect l="0" t="0" r="r" b="b"/>
              <a:pathLst>
                <a:path w="630" h="3168">
                  <a:moveTo>
                    <a:pt x="178" y="3168"/>
                  </a:moveTo>
                  <a:cubicBezTo>
                    <a:pt x="124" y="3168"/>
                    <a:pt x="124" y="3168"/>
                    <a:pt x="124" y="3168"/>
                  </a:cubicBezTo>
                  <a:cubicBezTo>
                    <a:pt x="0" y="685"/>
                    <a:pt x="0" y="685"/>
                    <a:pt x="0" y="685"/>
                  </a:cubicBezTo>
                  <a:cubicBezTo>
                    <a:pt x="0" y="0"/>
                    <a:pt x="0" y="0"/>
                    <a:pt x="0" y="0"/>
                  </a:cubicBezTo>
                  <a:cubicBezTo>
                    <a:pt x="418" y="0"/>
                    <a:pt x="418" y="0"/>
                    <a:pt x="418" y="0"/>
                  </a:cubicBezTo>
                  <a:cubicBezTo>
                    <a:pt x="476" y="384"/>
                    <a:pt x="630" y="1741"/>
                    <a:pt x="178" y="3168"/>
                  </a:cubicBezTo>
                  <a:close/>
                  <a:moveTo>
                    <a:pt x="124" y="3168"/>
                  </a:moveTo>
                  <a:cubicBezTo>
                    <a:pt x="0" y="685"/>
                    <a:pt x="0" y="685"/>
                    <a:pt x="0" y="685"/>
                  </a:cubicBezTo>
                  <a:cubicBezTo>
                    <a:pt x="0" y="3168"/>
                    <a:pt x="0" y="3168"/>
                    <a:pt x="0" y="3168"/>
                  </a:cubicBezTo>
                  <a:lnTo>
                    <a:pt x="124" y="3168"/>
                  </a:lnTo>
                  <a:close/>
                </a:path>
              </a:pathLst>
            </a:custGeom>
            <a:grpFill/>
            <a:ln w="9525">
              <a:noFill/>
              <a:round/>
              <a:headEnd/>
              <a:tailEnd/>
            </a:ln>
            <a:effectLst/>
          </p:spPr>
          <p:txBody>
            <a:bodyPr/>
            <a:lstStyle/>
            <a:p>
              <a:pPr fontAlgn="auto">
                <a:spcBef>
                  <a:spcPts val="0"/>
                </a:spcBef>
                <a:spcAft>
                  <a:spcPts val="0"/>
                </a:spcAft>
                <a:defRPr/>
              </a:pPr>
              <a:endParaRPr lang="en-US" dirty="0">
                <a:latin typeface="+mn-lt"/>
              </a:endParaRPr>
            </a:p>
          </p:txBody>
        </p:sp>
        <p:grpSp>
          <p:nvGrpSpPr>
            <p:cNvPr id="12" name="Group 5"/>
            <p:cNvGrpSpPr>
              <a:grpSpLocks/>
            </p:cNvGrpSpPr>
            <p:nvPr/>
          </p:nvGrpSpPr>
          <p:grpSpPr bwMode="auto">
            <a:xfrm>
              <a:off x="103615774" y="105155999"/>
              <a:ext cx="899146" cy="5715001"/>
              <a:chOff x="102932440" y="105155999"/>
              <a:chExt cx="1582498" cy="10058401"/>
            </a:xfrm>
            <a:grpFill/>
          </p:grpSpPr>
          <p:sp>
            <p:nvSpPr>
              <p:cNvPr id="13" name="Freeform 6"/>
              <p:cNvSpPr>
                <a:spLocks/>
              </p:cNvSpPr>
              <p:nvPr/>
            </p:nvSpPr>
            <p:spPr bwMode="auto">
              <a:xfrm>
                <a:off x="102932440" y="105155999"/>
                <a:ext cx="1373050" cy="10058401"/>
              </a:xfrm>
              <a:custGeom>
                <a:avLst/>
                <a:gdLst/>
                <a:ahLst/>
                <a:cxnLst>
                  <a:cxn ang="0">
                    <a:pos x="160" y="0"/>
                  </a:cxn>
                  <a:cxn ang="0">
                    <a:pos x="0" y="3164"/>
                  </a:cxn>
                </a:cxnLst>
                <a:rect l="0" t="0" r="r" b="b"/>
                <a:pathLst>
                  <a:path w="430" h="3164">
                    <a:moveTo>
                      <a:pt x="160" y="0"/>
                    </a:moveTo>
                    <a:cubicBezTo>
                      <a:pt x="430" y="1502"/>
                      <a:pt x="90" y="2850"/>
                      <a:pt x="0" y="3164"/>
                    </a:cubicBezTo>
                  </a:path>
                </a:pathLst>
              </a:custGeom>
              <a:grpFill/>
              <a:ln w="6350" cap="flat" cmpd="sng" algn="ctr">
                <a:solidFill>
                  <a:schemeClr val="bg1"/>
                </a:solidFill>
                <a:prstDash val="solid"/>
                <a:miter lim="800000"/>
                <a:headEnd/>
                <a:tailEnd/>
              </a:ln>
              <a:effectLst/>
            </p:spPr>
            <p:txBody>
              <a:bodyPr/>
              <a:lstStyle/>
              <a:p>
                <a:pPr fontAlgn="auto">
                  <a:spcBef>
                    <a:spcPts val="0"/>
                  </a:spcBef>
                  <a:spcAft>
                    <a:spcPts val="0"/>
                  </a:spcAft>
                  <a:defRPr/>
                </a:pPr>
                <a:endParaRPr lang="en-US" dirty="0">
                  <a:latin typeface="+mn-lt"/>
                </a:endParaRPr>
              </a:p>
            </p:txBody>
          </p:sp>
          <p:sp>
            <p:nvSpPr>
              <p:cNvPr id="14" name="Freeform 7"/>
              <p:cNvSpPr>
                <a:spLocks/>
              </p:cNvSpPr>
              <p:nvPr/>
            </p:nvSpPr>
            <p:spPr bwMode="auto">
              <a:xfrm>
                <a:off x="103234976" y="105155999"/>
                <a:ext cx="1156621" cy="10058401"/>
              </a:xfrm>
              <a:custGeom>
                <a:avLst/>
                <a:gdLst/>
                <a:ahLst/>
                <a:cxnLst>
                  <a:cxn ang="0">
                    <a:pos x="42" y="0"/>
                  </a:cxn>
                  <a:cxn ang="0">
                    <a:pos x="0" y="3164"/>
                  </a:cxn>
                </a:cxnLst>
                <a:rect l="0" t="0" r="r" b="b"/>
                <a:pathLst>
                  <a:path w="362" h="3164">
                    <a:moveTo>
                      <a:pt x="42" y="0"/>
                    </a:moveTo>
                    <a:cubicBezTo>
                      <a:pt x="362" y="1456"/>
                      <a:pt x="90" y="2791"/>
                      <a:pt x="0" y="3164"/>
                    </a:cubicBezTo>
                  </a:path>
                </a:pathLst>
              </a:custGeom>
              <a:grpFill/>
              <a:ln w="6350" cap="flat" cmpd="sng" algn="ctr">
                <a:solidFill>
                  <a:schemeClr val="bg1"/>
                </a:solidFill>
                <a:prstDash val="solid"/>
                <a:miter lim="800000"/>
                <a:headEnd/>
                <a:tailEnd/>
              </a:ln>
              <a:effectLst/>
            </p:spPr>
            <p:txBody>
              <a:bodyPr/>
              <a:lstStyle/>
              <a:p>
                <a:pPr fontAlgn="auto">
                  <a:spcBef>
                    <a:spcPts val="0"/>
                  </a:spcBef>
                  <a:spcAft>
                    <a:spcPts val="0"/>
                  </a:spcAft>
                  <a:defRPr/>
                </a:pPr>
                <a:endParaRPr lang="en-US" dirty="0">
                  <a:latin typeface="+mn-lt"/>
                </a:endParaRPr>
              </a:p>
            </p:txBody>
          </p:sp>
          <p:sp>
            <p:nvSpPr>
              <p:cNvPr id="15" name="Freeform 8"/>
              <p:cNvSpPr>
                <a:spLocks/>
              </p:cNvSpPr>
              <p:nvPr/>
            </p:nvSpPr>
            <p:spPr bwMode="auto">
              <a:xfrm>
                <a:off x="103295484" y="105155999"/>
                <a:ext cx="1219454" cy="10058401"/>
              </a:xfrm>
              <a:custGeom>
                <a:avLst/>
                <a:gdLst/>
                <a:ahLst/>
                <a:cxnLst>
                  <a:cxn ang="0">
                    <a:pos x="80" y="0"/>
                  </a:cxn>
                  <a:cxn ang="0">
                    <a:pos x="0" y="3164"/>
                  </a:cxn>
                </a:cxnLst>
                <a:rect l="0" t="0" r="r" b="b"/>
                <a:pathLst>
                  <a:path w="382" h="3164">
                    <a:moveTo>
                      <a:pt x="80" y="0"/>
                    </a:moveTo>
                    <a:cubicBezTo>
                      <a:pt x="382" y="1458"/>
                      <a:pt x="96" y="2789"/>
                      <a:pt x="0" y="3164"/>
                    </a:cubicBezTo>
                  </a:path>
                </a:pathLst>
              </a:custGeom>
              <a:grpFill/>
              <a:ln w="6350" cap="flat" cmpd="sng" algn="ctr">
                <a:solidFill>
                  <a:schemeClr val="accent1"/>
                </a:solidFill>
                <a:prstDash val="solid"/>
                <a:miter lim="800000"/>
                <a:headEnd/>
                <a:tailEnd/>
              </a:ln>
              <a:effectLst/>
            </p:spPr>
            <p:txBody>
              <a:bodyPr/>
              <a:lstStyle/>
              <a:p>
                <a:pPr fontAlgn="auto">
                  <a:spcBef>
                    <a:spcPts val="0"/>
                  </a:spcBef>
                  <a:spcAft>
                    <a:spcPts val="0"/>
                  </a:spcAft>
                  <a:defRPr/>
                </a:pPr>
                <a:endParaRPr lang="en-US" dirty="0">
                  <a:latin typeface="+mn-lt"/>
                </a:endParaRPr>
              </a:p>
            </p:txBody>
          </p:sp>
          <p:sp>
            <p:nvSpPr>
              <p:cNvPr id="16" name="Freeform 9"/>
              <p:cNvSpPr>
                <a:spLocks/>
              </p:cNvSpPr>
              <p:nvPr/>
            </p:nvSpPr>
            <p:spPr bwMode="auto">
              <a:xfrm>
                <a:off x="103162834" y="105155999"/>
                <a:ext cx="1231090" cy="10058401"/>
              </a:xfrm>
              <a:custGeom>
                <a:avLst/>
                <a:gdLst/>
                <a:ahLst/>
                <a:cxnLst>
                  <a:cxn ang="0">
                    <a:pos x="87" y="0"/>
                  </a:cxn>
                  <a:cxn ang="0">
                    <a:pos x="0" y="3164"/>
                  </a:cxn>
                </a:cxnLst>
                <a:rect l="0" t="0" r="r" b="b"/>
                <a:pathLst>
                  <a:path w="386" h="3164">
                    <a:moveTo>
                      <a:pt x="87" y="0"/>
                    </a:moveTo>
                    <a:cubicBezTo>
                      <a:pt x="386" y="1461"/>
                      <a:pt x="95" y="2793"/>
                      <a:pt x="0" y="3164"/>
                    </a:cubicBezTo>
                  </a:path>
                </a:pathLst>
              </a:custGeom>
              <a:grpFill/>
              <a:ln w="6350" cap="flat" cmpd="sng" algn="ctr">
                <a:solidFill>
                  <a:schemeClr val="bg1"/>
                </a:solidFill>
                <a:prstDash val="solid"/>
                <a:miter lim="800000"/>
                <a:headEnd/>
                <a:tailEnd/>
              </a:ln>
              <a:effectLst/>
            </p:spPr>
            <p:txBody>
              <a:bodyPr/>
              <a:lstStyle/>
              <a:p>
                <a:pPr fontAlgn="auto">
                  <a:spcBef>
                    <a:spcPts val="0"/>
                  </a:spcBef>
                  <a:spcAft>
                    <a:spcPts val="0"/>
                  </a:spcAft>
                  <a:defRPr/>
                </a:pPr>
                <a:endParaRPr lang="en-US" dirty="0">
                  <a:latin typeface="+mn-lt"/>
                </a:endParaRPr>
              </a:p>
            </p:txBody>
          </p:sp>
          <p:sp>
            <p:nvSpPr>
              <p:cNvPr id="17" name="Freeform 10"/>
              <p:cNvSpPr>
                <a:spLocks/>
              </p:cNvSpPr>
              <p:nvPr/>
            </p:nvSpPr>
            <p:spPr bwMode="auto">
              <a:xfrm>
                <a:off x="103055783" y="105155999"/>
                <a:ext cx="1217126" cy="10058401"/>
              </a:xfrm>
              <a:custGeom>
                <a:avLst/>
                <a:gdLst/>
                <a:ahLst/>
                <a:cxnLst>
                  <a:cxn ang="0">
                    <a:pos x="79" y="0"/>
                  </a:cxn>
                  <a:cxn ang="0">
                    <a:pos x="0" y="3164"/>
                  </a:cxn>
                </a:cxnLst>
                <a:rect l="0" t="0" r="r" b="b"/>
                <a:pathLst>
                  <a:path w="381" h="3164">
                    <a:moveTo>
                      <a:pt x="79" y="0"/>
                    </a:moveTo>
                    <a:cubicBezTo>
                      <a:pt x="381" y="1458"/>
                      <a:pt x="95" y="2789"/>
                      <a:pt x="0" y="3164"/>
                    </a:cubicBezTo>
                  </a:path>
                </a:pathLst>
              </a:custGeom>
              <a:grpFill/>
              <a:ln w="6350" cap="flat" cmpd="sng" algn="ctr">
                <a:solidFill>
                  <a:schemeClr val="accent1"/>
                </a:solidFill>
                <a:prstDash val="solid"/>
                <a:miter lim="800000"/>
                <a:headEnd/>
                <a:tailEnd/>
              </a:ln>
              <a:effectLst/>
            </p:spPr>
            <p:txBody>
              <a:bodyPr/>
              <a:lstStyle/>
              <a:p>
                <a:pPr fontAlgn="auto">
                  <a:spcBef>
                    <a:spcPts val="0"/>
                  </a:spcBef>
                  <a:spcAft>
                    <a:spcPts val="0"/>
                  </a:spcAft>
                  <a:defRPr/>
                </a:pPr>
                <a:endParaRPr lang="en-US" dirty="0">
                  <a:latin typeface="+mn-lt"/>
                </a:endParaRPr>
              </a:p>
            </p:txBody>
          </p:sp>
        </p:grpSp>
      </p:grpSp>
      <p:sp>
        <p:nvSpPr>
          <p:cNvPr id="2" name="Title 1"/>
          <p:cNvSpPr>
            <a:spLocks noGrp="1"/>
          </p:cNvSpPr>
          <p:nvPr>
            <p:ph type="title" hasCustomPrompt="1"/>
          </p:nvPr>
        </p:nvSpPr>
        <p:spPr>
          <a:xfrm>
            <a:off x="1371600" y="457200"/>
            <a:ext cx="6400800" cy="685800"/>
          </a:xfrm>
        </p:spPr>
        <p:txBody>
          <a:bodyPr>
            <a:normAutofit/>
          </a:bodyPr>
          <a:lstStyle>
            <a:lvl1pPr>
              <a:defRPr sz="3600">
                <a:solidFill>
                  <a:schemeClr val="bg1"/>
                </a:solidFill>
              </a:defRPr>
            </a:lvl1pPr>
          </a:lstStyle>
          <a:p>
            <a:r>
              <a:rPr lang="en-US"/>
              <a:t>Content Page with Text and Photo</a:t>
            </a:r>
          </a:p>
        </p:txBody>
      </p:sp>
      <p:sp>
        <p:nvSpPr>
          <p:cNvPr id="3" name="Content Placeholder 2"/>
          <p:cNvSpPr>
            <a:spLocks noGrp="1"/>
          </p:cNvSpPr>
          <p:nvPr>
            <p:ph sz="half" idx="1"/>
          </p:nvPr>
        </p:nvSpPr>
        <p:spPr>
          <a:xfrm>
            <a:off x="1371600" y="1828800"/>
            <a:ext cx="3657600" cy="4648200"/>
          </a:xfrm>
        </p:spPr>
        <p:txBody>
          <a:bodyPr>
            <a:normAutofit/>
          </a:bodyPr>
          <a:lstStyle>
            <a:lvl1pPr marL="0" indent="0">
              <a:lnSpc>
                <a:spcPct val="120000"/>
              </a:lnSpc>
              <a:spcBef>
                <a:spcPts val="0"/>
              </a:spcBef>
              <a:buFontTx/>
              <a:buNone/>
              <a:defRPr sz="2000">
                <a:solidFill>
                  <a:schemeClr val="bg1"/>
                </a:solidFill>
                <a:latin typeface="+mn-lt"/>
              </a:defRPr>
            </a:lvl1pPr>
            <a:lvl2pPr>
              <a:buFontTx/>
              <a:buNone/>
              <a:defRPr sz="2400">
                <a:solidFill>
                  <a:schemeClr val="bg1"/>
                </a:solidFill>
              </a:defRPr>
            </a:lvl2pPr>
            <a:lvl3pPr>
              <a:buFontTx/>
              <a:buNone/>
              <a:defRPr sz="2000">
                <a:solidFill>
                  <a:schemeClr val="bg1"/>
                </a:solidFill>
              </a:defRPr>
            </a:lvl3pPr>
            <a:lvl4pPr>
              <a:buFontTx/>
              <a:buNone/>
              <a:defRPr sz="1800">
                <a:solidFill>
                  <a:schemeClr val="bg1"/>
                </a:solidFill>
              </a:defRPr>
            </a:lvl4pPr>
            <a:lvl5pPr>
              <a:buFontTx/>
              <a:buNone/>
              <a:defRPr sz="1800">
                <a:solidFill>
                  <a:schemeClr val="bg1"/>
                </a:solidFill>
              </a:defRPr>
            </a:lvl5pPr>
            <a:lvl6pPr>
              <a:defRPr sz="1800"/>
            </a:lvl6pPr>
            <a:lvl7pPr>
              <a:defRPr sz="1800"/>
            </a:lvl7pPr>
            <a:lvl8pPr>
              <a:defRPr sz="1800"/>
            </a:lvl8pPr>
            <a:lvl9pPr>
              <a:defRPr sz="1800"/>
            </a:lvl9pPr>
          </a:lstStyle>
          <a:p>
            <a:pPr lvl="0"/>
            <a:r>
              <a:rPr lang="en-US"/>
              <a:t>Click to edit Master text styles</a:t>
            </a:r>
          </a:p>
        </p:txBody>
      </p:sp>
      <p:sp>
        <p:nvSpPr>
          <p:cNvPr id="8" name="Picture Placeholder 2"/>
          <p:cNvSpPr>
            <a:spLocks noGrp="1"/>
          </p:cNvSpPr>
          <p:nvPr>
            <p:ph type="pic" idx="10"/>
          </p:nvPr>
        </p:nvSpPr>
        <p:spPr>
          <a:xfrm>
            <a:off x="5486400" y="1828800"/>
            <a:ext cx="3124200" cy="4648200"/>
          </a:xfrm>
        </p:spPr>
        <p:txBody>
          <a:bodyPr>
            <a:normAutofit/>
          </a:bodyPr>
          <a:lstStyle>
            <a:lvl1pPr marL="0" indent="0">
              <a:buNone/>
              <a:defRPr sz="20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9" name="Subtitle 2"/>
          <p:cNvSpPr>
            <a:spLocks noGrp="1"/>
          </p:cNvSpPr>
          <p:nvPr>
            <p:ph type="subTitle" idx="11" hasCustomPrompt="1"/>
          </p:nvPr>
        </p:nvSpPr>
        <p:spPr>
          <a:xfrm>
            <a:off x="1371600" y="1143000"/>
            <a:ext cx="6400800" cy="457200"/>
          </a:xfrm>
        </p:spPr>
        <p:txBody>
          <a:bodyPr>
            <a:normAutofit/>
          </a:bodyPr>
          <a:lstStyle>
            <a:lvl1pPr marL="0" indent="0" algn="l">
              <a:buNone/>
              <a:defRPr sz="2000" cap="all" baseline="0">
                <a:solidFill>
                  <a:schemeClr val="accent3"/>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Subtitle content page with text and photo</a:t>
            </a:r>
          </a:p>
        </p:txBody>
      </p:sp>
      <p:pic>
        <p:nvPicPr>
          <p:cNvPr id="20" name="Picture 19"/>
          <p:cNvPicPr>
            <a:picLocks noChangeAspect="1"/>
          </p:cNvPicPr>
          <p:nvPr userDrawn="1"/>
        </p:nvPicPr>
        <p:blipFill>
          <a:blip r:embed="rId2" cstate="print">
            <a:extLst>
              <a:ext uri="{BEBA8EAE-BF5A-486C-A8C5-ECC9F3942E4B}">
                <a14:imgProps xmlns:a14="http://schemas.microsoft.com/office/drawing/2010/main">
                  <a14:imgLayer r:embed="rId3">
                    <a14:imgEffect>
                      <a14:artisticPhotocopy/>
                    </a14:imgEffect>
                  </a14:imgLayer>
                </a14:imgProps>
              </a:ext>
              <a:ext uri="{28A0092B-C50C-407E-A947-70E740481C1C}">
                <a14:useLocalDpi xmlns:a14="http://schemas.microsoft.com/office/drawing/2010/main" val="0"/>
              </a:ext>
            </a:extLst>
          </a:blip>
          <a:stretch>
            <a:fillRect/>
          </a:stretch>
        </p:blipFill>
        <p:spPr>
          <a:xfrm>
            <a:off x="7920971" y="6178613"/>
            <a:ext cx="1146829" cy="596774"/>
          </a:xfrm>
          <a:prstGeom prst="rect">
            <a:avLst/>
          </a:prstGeom>
          <a:ln>
            <a:noFill/>
          </a:ln>
          <a:effectLst>
            <a:outerShdw blurRad="292100" dist="139700" dir="2700000" algn="tl" rotWithShape="0">
              <a:srgbClr val="333333">
                <a:alpha val="65000"/>
              </a:srgbClr>
            </a:outerShdw>
          </a:effec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YEA SLideshow Theme">
    <p:spTree>
      <p:nvGrpSpPr>
        <p:cNvPr id="1" name=""/>
        <p:cNvGrpSpPr/>
        <p:nvPr/>
      </p:nvGrpSpPr>
      <p:grpSpPr>
        <a:xfrm>
          <a:off x="0" y="0"/>
          <a:ext cx="0" cy="0"/>
          <a:chOff x="0" y="0"/>
          <a:chExt cx="0" cy="0"/>
        </a:xfrm>
      </p:grpSpPr>
      <p:grpSp>
        <p:nvGrpSpPr>
          <p:cNvPr id="10" name="Group 3"/>
          <p:cNvGrpSpPr>
            <a:grpSpLocks/>
          </p:cNvGrpSpPr>
          <p:nvPr userDrawn="1"/>
        </p:nvGrpSpPr>
        <p:grpSpPr bwMode="auto">
          <a:xfrm>
            <a:off x="0" y="0"/>
            <a:ext cx="1482725" cy="6858000"/>
            <a:chOff x="103279934" y="105155999"/>
            <a:chExt cx="1235004" cy="5715001"/>
          </a:xfrm>
          <a:solidFill>
            <a:schemeClr val="accent3">
              <a:lumMod val="50000"/>
            </a:schemeClr>
          </a:solidFill>
        </p:grpSpPr>
        <p:sp>
          <p:nvSpPr>
            <p:cNvPr id="11" name="Freeform 4"/>
            <p:cNvSpPr>
              <a:spLocks noEditPoints="1"/>
            </p:cNvSpPr>
            <p:nvPr/>
          </p:nvSpPr>
          <p:spPr bwMode="auto">
            <a:xfrm>
              <a:off x="103279934" y="105155999"/>
              <a:ext cx="1141123" cy="5715001"/>
            </a:xfrm>
            <a:custGeom>
              <a:avLst/>
              <a:gdLst/>
              <a:ahLst/>
              <a:cxnLst>
                <a:cxn ang="0">
                  <a:pos x="178" y="3168"/>
                </a:cxn>
                <a:cxn ang="0">
                  <a:pos x="124" y="3168"/>
                </a:cxn>
                <a:cxn ang="0">
                  <a:pos x="0" y="685"/>
                </a:cxn>
                <a:cxn ang="0">
                  <a:pos x="0" y="0"/>
                </a:cxn>
                <a:cxn ang="0">
                  <a:pos x="418" y="0"/>
                </a:cxn>
                <a:cxn ang="0">
                  <a:pos x="178" y="3168"/>
                </a:cxn>
                <a:cxn ang="0">
                  <a:pos x="124" y="3168"/>
                </a:cxn>
                <a:cxn ang="0">
                  <a:pos x="0" y="685"/>
                </a:cxn>
                <a:cxn ang="0">
                  <a:pos x="0" y="3168"/>
                </a:cxn>
                <a:cxn ang="0">
                  <a:pos x="124" y="3168"/>
                </a:cxn>
              </a:cxnLst>
              <a:rect l="0" t="0" r="r" b="b"/>
              <a:pathLst>
                <a:path w="630" h="3168">
                  <a:moveTo>
                    <a:pt x="178" y="3168"/>
                  </a:moveTo>
                  <a:cubicBezTo>
                    <a:pt x="124" y="3168"/>
                    <a:pt x="124" y="3168"/>
                    <a:pt x="124" y="3168"/>
                  </a:cubicBezTo>
                  <a:cubicBezTo>
                    <a:pt x="0" y="685"/>
                    <a:pt x="0" y="685"/>
                    <a:pt x="0" y="685"/>
                  </a:cubicBezTo>
                  <a:cubicBezTo>
                    <a:pt x="0" y="0"/>
                    <a:pt x="0" y="0"/>
                    <a:pt x="0" y="0"/>
                  </a:cubicBezTo>
                  <a:cubicBezTo>
                    <a:pt x="418" y="0"/>
                    <a:pt x="418" y="0"/>
                    <a:pt x="418" y="0"/>
                  </a:cubicBezTo>
                  <a:cubicBezTo>
                    <a:pt x="476" y="384"/>
                    <a:pt x="630" y="1741"/>
                    <a:pt x="178" y="3168"/>
                  </a:cubicBezTo>
                  <a:close/>
                  <a:moveTo>
                    <a:pt x="124" y="3168"/>
                  </a:moveTo>
                  <a:cubicBezTo>
                    <a:pt x="0" y="685"/>
                    <a:pt x="0" y="685"/>
                    <a:pt x="0" y="685"/>
                  </a:cubicBezTo>
                  <a:cubicBezTo>
                    <a:pt x="0" y="3168"/>
                    <a:pt x="0" y="3168"/>
                    <a:pt x="0" y="3168"/>
                  </a:cubicBezTo>
                  <a:lnTo>
                    <a:pt x="124" y="3168"/>
                  </a:lnTo>
                  <a:close/>
                </a:path>
              </a:pathLst>
            </a:custGeom>
            <a:grpFill/>
            <a:ln w="9525">
              <a:noFill/>
              <a:round/>
              <a:headEnd/>
              <a:tailEnd/>
            </a:ln>
            <a:effectLst/>
          </p:spPr>
          <p:txBody>
            <a:bodyPr/>
            <a:lstStyle/>
            <a:p>
              <a:pPr fontAlgn="auto">
                <a:spcBef>
                  <a:spcPts val="0"/>
                </a:spcBef>
                <a:spcAft>
                  <a:spcPts val="0"/>
                </a:spcAft>
                <a:defRPr/>
              </a:pPr>
              <a:endParaRPr lang="en-US" dirty="0">
                <a:latin typeface="+mn-lt"/>
              </a:endParaRPr>
            </a:p>
          </p:txBody>
        </p:sp>
        <p:grpSp>
          <p:nvGrpSpPr>
            <p:cNvPr id="12" name="Group 5"/>
            <p:cNvGrpSpPr>
              <a:grpSpLocks/>
            </p:cNvGrpSpPr>
            <p:nvPr/>
          </p:nvGrpSpPr>
          <p:grpSpPr bwMode="auto">
            <a:xfrm>
              <a:off x="103615774" y="105155999"/>
              <a:ext cx="899146" cy="5715001"/>
              <a:chOff x="102932440" y="105155999"/>
              <a:chExt cx="1582498" cy="10058401"/>
            </a:xfrm>
            <a:grpFill/>
          </p:grpSpPr>
          <p:sp>
            <p:nvSpPr>
              <p:cNvPr id="13" name="Freeform 6"/>
              <p:cNvSpPr>
                <a:spLocks/>
              </p:cNvSpPr>
              <p:nvPr/>
            </p:nvSpPr>
            <p:spPr bwMode="auto">
              <a:xfrm>
                <a:off x="102932440" y="105155999"/>
                <a:ext cx="1373050" cy="10058401"/>
              </a:xfrm>
              <a:custGeom>
                <a:avLst/>
                <a:gdLst/>
                <a:ahLst/>
                <a:cxnLst>
                  <a:cxn ang="0">
                    <a:pos x="160" y="0"/>
                  </a:cxn>
                  <a:cxn ang="0">
                    <a:pos x="0" y="3164"/>
                  </a:cxn>
                </a:cxnLst>
                <a:rect l="0" t="0" r="r" b="b"/>
                <a:pathLst>
                  <a:path w="430" h="3164">
                    <a:moveTo>
                      <a:pt x="160" y="0"/>
                    </a:moveTo>
                    <a:cubicBezTo>
                      <a:pt x="430" y="1502"/>
                      <a:pt x="90" y="2850"/>
                      <a:pt x="0" y="3164"/>
                    </a:cubicBezTo>
                  </a:path>
                </a:pathLst>
              </a:custGeom>
              <a:grpFill/>
              <a:ln w="6350" cap="flat" cmpd="sng" algn="ctr">
                <a:solidFill>
                  <a:schemeClr val="bg1"/>
                </a:solidFill>
                <a:prstDash val="solid"/>
                <a:miter lim="800000"/>
                <a:headEnd/>
                <a:tailEnd/>
              </a:ln>
              <a:effectLst/>
            </p:spPr>
            <p:txBody>
              <a:bodyPr/>
              <a:lstStyle/>
              <a:p>
                <a:pPr fontAlgn="auto">
                  <a:spcBef>
                    <a:spcPts val="0"/>
                  </a:spcBef>
                  <a:spcAft>
                    <a:spcPts val="0"/>
                  </a:spcAft>
                  <a:defRPr/>
                </a:pPr>
                <a:endParaRPr lang="en-US" dirty="0">
                  <a:latin typeface="+mn-lt"/>
                </a:endParaRPr>
              </a:p>
            </p:txBody>
          </p:sp>
          <p:sp>
            <p:nvSpPr>
              <p:cNvPr id="14" name="Freeform 7"/>
              <p:cNvSpPr>
                <a:spLocks/>
              </p:cNvSpPr>
              <p:nvPr/>
            </p:nvSpPr>
            <p:spPr bwMode="auto">
              <a:xfrm>
                <a:off x="103234976" y="105155999"/>
                <a:ext cx="1156621" cy="10058401"/>
              </a:xfrm>
              <a:custGeom>
                <a:avLst/>
                <a:gdLst/>
                <a:ahLst/>
                <a:cxnLst>
                  <a:cxn ang="0">
                    <a:pos x="42" y="0"/>
                  </a:cxn>
                  <a:cxn ang="0">
                    <a:pos x="0" y="3164"/>
                  </a:cxn>
                </a:cxnLst>
                <a:rect l="0" t="0" r="r" b="b"/>
                <a:pathLst>
                  <a:path w="362" h="3164">
                    <a:moveTo>
                      <a:pt x="42" y="0"/>
                    </a:moveTo>
                    <a:cubicBezTo>
                      <a:pt x="362" y="1456"/>
                      <a:pt x="90" y="2791"/>
                      <a:pt x="0" y="3164"/>
                    </a:cubicBezTo>
                  </a:path>
                </a:pathLst>
              </a:custGeom>
              <a:grpFill/>
              <a:ln w="6350" cap="flat" cmpd="sng" algn="ctr">
                <a:solidFill>
                  <a:schemeClr val="bg1"/>
                </a:solidFill>
                <a:prstDash val="solid"/>
                <a:miter lim="800000"/>
                <a:headEnd/>
                <a:tailEnd/>
              </a:ln>
              <a:effectLst/>
            </p:spPr>
            <p:txBody>
              <a:bodyPr/>
              <a:lstStyle/>
              <a:p>
                <a:pPr fontAlgn="auto">
                  <a:spcBef>
                    <a:spcPts val="0"/>
                  </a:spcBef>
                  <a:spcAft>
                    <a:spcPts val="0"/>
                  </a:spcAft>
                  <a:defRPr/>
                </a:pPr>
                <a:endParaRPr lang="en-US" dirty="0">
                  <a:latin typeface="+mn-lt"/>
                </a:endParaRPr>
              </a:p>
            </p:txBody>
          </p:sp>
          <p:sp>
            <p:nvSpPr>
              <p:cNvPr id="15" name="Freeform 8"/>
              <p:cNvSpPr>
                <a:spLocks/>
              </p:cNvSpPr>
              <p:nvPr/>
            </p:nvSpPr>
            <p:spPr bwMode="auto">
              <a:xfrm>
                <a:off x="103295484" y="105155999"/>
                <a:ext cx="1219454" cy="10058401"/>
              </a:xfrm>
              <a:custGeom>
                <a:avLst/>
                <a:gdLst/>
                <a:ahLst/>
                <a:cxnLst>
                  <a:cxn ang="0">
                    <a:pos x="80" y="0"/>
                  </a:cxn>
                  <a:cxn ang="0">
                    <a:pos x="0" y="3164"/>
                  </a:cxn>
                </a:cxnLst>
                <a:rect l="0" t="0" r="r" b="b"/>
                <a:pathLst>
                  <a:path w="382" h="3164">
                    <a:moveTo>
                      <a:pt x="80" y="0"/>
                    </a:moveTo>
                    <a:cubicBezTo>
                      <a:pt x="382" y="1458"/>
                      <a:pt x="96" y="2789"/>
                      <a:pt x="0" y="3164"/>
                    </a:cubicBezTo>
                  </a:path>
                </a:pathLst>
              </a:custGeom>
              <a:grpFill/>
              <a:ln w="6350" cap="flat" cmpd="sng" algn="ctr">
                <a:solidFill>
                  <a:schemeClr val="accent1"/>
                </a:solidFill>
                <a:prstDash val="solid"/>
                <a:miter lim="800000"/>
                <a:headEnd/>
                <a:tailEnd/>
              </a:ln>
              <a:effectLst/>
            </p:spPr>
            <p:txBody>
              <a:bodyPr/>
              <a:lstStyle/>
              <a:p>
                <a:pPr fontAlgn="auto">
                  <a:spcBef>
                    <a:spcPts val="0"/>
                  </a:spcBef>
                  <a:spcAft>
                    <a:spcPts val="0"/>
                  </a:spcAft>
                  <a:defRPr/>
                </a:pPr>
                <a:endParaRPr lang="en-US" dirty="0">
                  <a:latin typeface="+mn-lt"/>
                </a:endParaRPr>
              </a:p>
            </p:txBody>
          </p:sp>
          <p:sp>
            <p:nvSpPr>
              <p:cNvPr id="16" name="Freeform 9"/>
              <p:cNvSpPr>
                <a:spLocks/>
              </p:cNvSpPr>
              <p:nvPr/>
            </p:nvSpPr>
            <p:spPr bwMode="auto">
              <a:xfrm>
                <a:off x="103162834" y="105155999"/>
                <a:ext cx="1231090" cy="10058401"/>
              </a:xfrm>
              <a:custGeom>
                <a:avLst/>
                <a:gdLst/>
                <a:ahLst/>
                <a:cxnLst>
                  <a:cxn ang="0">
                    <a:pos x="87" y="0"/>
                  </a:cxn>
                  <a:cxn ang="0">
                    <a:pos x="0" y="3164"/>
                  </a:cxn>
                </a:cxnLst>
                <a:rect l="0" t="0" r="r" b="b"/>
                <a:pathLst>
                  <a:path w="386" h="3164">
                    <a:moveTo>
                      <a:pt x="87" y="0"/>
                    </a:moveTo>
                    <a:cubicBezTo>
                      <a:pt x="386" y="1461"/>
                      <a:pt x="95" y="2793"/>
                      <a:pt x="0" y="3164"/>
                    </a:cubicBezTo>
                  </a:path>
                </a:pathLst>
              </a:custGeom>
              <a:grpFill/>
              <a:ln w="6350" cap="flat" cmpd="sng" algn="ctr">
                <a:solidFill>
                  <a:schemeClr val="bg1"/>
                </a:solidFill>
                <a:prstDash val="solid"/>
                <a:miter lim="800000"/>
                <a:headEnd/>
                <a:tailEnd/>
              </a:ln>
              <a:effectLst/>
            </p:spPr>
            <p:txBody>
              <a:bodyPr/>
              <a:lstStyle/>
              <a:p>
                <a:pPr fontAlgn="auto">
                  <a:spcBef>
                    <a:spcPts val="0"/>
                  </a:spcBef>
                  <a:spcAft>
                    <a:spcPts val="0"/>
                  </a:spcAft>
                  <a:defRPr/>
                </a:pPr>
                <a:endParaRPr lang="en-US" dirty="0">
                  <a:latin typeface="+mn-lt"/>
                </a:endParaRPr>
              </a:p>
            </p:txBody>
          </p:sp>
          <p:sp>
            <p:nvSpPr>
              <p:cNvPr id="17" name="Freeform 10"/>
              <p:cNvSpPr>
                <a:spLocks/>
              </p:cNvSpPr>
              <p:nvPr/>
            </p:nvSpPr>
            <p:spPr bwMode="auto">
              <a:xfrm>
                <a:off x="103055783" y="105155999"/>
                <a:ext cx="1217126" cy="10058401"/>
              </a:xfrm>
              <a:custGeom>
                <a:avLst/>
                <a:gdLst/>
                <a:ahLst/>
                <a:cxnLst>
                  <a:cxn ang="0">
                    <a:pos x="79" y="0"/>
                  </a:cxn>
                  <a:cxn ang="0">
                    <a:pos x="0" y="3164"/>
                  </a:cxn>
                </a:cxnLst>
                <a:rect l="0" t="0" r="r" b="b"/>
                <a:pathLst>
                  <a:path w="381" h="3164">
                    <a:moveTo>
                      <a:pt x="79" y="0"/>
                    </a:moveTo>
                    <a:cubicBezTo>
                      <a:pt x="381" y="1458"/>
                      <a:pt x="95" y="2789"/>
                      <a:pt x="0" y="3164"/>
                    </a:cubicBezTo>
                  </a:path>
                </a:pathLst>
              </a:custGeom>
              <a:grpFill/>
              <a:ln w="6350" cap="flat" cmpd="sng" algn="ctr">
                <a:solidFill>
                  <a:schemeClr val="accent1"/>
                </a:solidFill>
                <a:prstDash val="solid"/>
                <a:miter lim="800000"/>
                <a:headEnd/>
                <a:tailEnd/>
              </a:ln>
              <a:effectLst/>
            </p:spPr>
            <p:txBody>
              <a:bodyPr/>
              <a:lstStyle/>
              <a:p>
                <a:pPr fontAlgn="auto">
                  <a:spcBef>
                    <a:spcPts val="0"/>
                  </a:spcBef>
                  <a:spcAft>
                    <a:spcPts val="0"/>
                  </a:spcAft>
                  <a:defRPr/>
                </a:pPr>
                <a:endParaRPr lang="en-US" dirty="0">
                  <a:latin typeface="+mn-lt"/>
                </a:endParaRPr>
              </a:p>
            </p:txBody>
          </p:sp>
        </p:grpSp>
      </p:grpSp>
      <p:sp>
        <p:nvSpPr>
          <p:cNvPr id="3" name="Content Placeholder 2"/>
          <p:cNvSpPr>
            <a:spLocks noGrp="1"/>
          </p:cNvSpPr>
          <p:nvPr>
            <p:ph idx="1"/>
          </p:nvPr>
        </p:nvSpPr>
        <p:spPr>
          <a:xfrm>
            <a:off x="1371600" y="1828800"/>
            <a:ext cx="7315200" cy="4648200"/>
          </a:xfrm>
        </p:spPr>
        <p:txBody>
          <a:bodyPr>
            <a:normAutofit/>
          </a:bodyPr>
          <a:lstStyle>
            <a:lvl1pPr>
              <a:defRPr sz="2800">
                <a:solidFill>
                  <a:schemeClr val="tx2"/>
                </a:solidFill>
              </a:defRPr>
            </a:lvl1pPr>
            <a:lvl2pPr>
              <a:defRPr sz="2400">
                <a:solidFill>
                  <a:schemeClr val="tx2"/>
                </a:solidFill>
              </a:defRPr>
            </a:lvl2pPr>
            <a:lvl3pPr>
              <a:defRPr sz="2000">
                <a:solidFill>
                  <a:schemeClr val="tx2"/>
                </a:solidFill>
              </a:defRPr>
            </a:lvl3pPr>
            <a:lvl4pPr>
              <a:defRPr sz="1800">
                <a:solidFill>
                  <a:schemeClr val="tx2"/>
                </a:solidFill>
              </a:defRPr>
            </a:lvl4pPr>
            <a:lvl5pPr>
              <a:defRPr sz="18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1"/>
          <p:cNvSpPr>
            <a:spLocks noGrp="1"/>
          </p:cNvSpPr>
          <p:nvPr>
            <p:ph type="title" hasCustomPrompt="1"/>
          </p:nvPr>
        </p:nvSpPr>
        <p:spPr>
          <a:xfrm>
            <a:off x="1371600" y="457200"/>
            <a:ext cx="6400800" cy="685800"/>
          </a:xfrm>
        </p:spPr>
        <p:txBody>
          <a:bodyPr>
            <a:normAutofit/>
          </a:bodyPr>
          <a:lstStyle>
            <a:lvl1pPr>
              <a:defRPr sz="3600">
                <a:solidFill>
                  <a:schemeClr val="accent4"/>
                </a:solidFill>
              </a:defRPr>
            </a:lvl1pPr>
          </a:lstStyle>
          <a:p>
            <a:r>
              <a:rPr lang="en-US"/>
              <a:t>Content Page with Text and Table</a:t>
            </a:r>
          </a:p>
        </p:txBody>
      </p:sp>
      <p:sp>
        <p:nvSpPr>
          <p:cNvPr id="9" name="Subtitle 2"/>
          <p:cNvSpPr>
            <a:spLocks noGrp="1"/>
          </p:cNvSpPr>
          <p:nvPr>
            <p:ph type="subTitle" idx="11" hasCustomPrompt="1"/>
          </p:nvPr>
        </p:nvSpPr>
        <p:spPr>
          <a:xfrm>
            <a:off x="1371600" y="1143000"/>
            <a:ext cx="6400800" cy="457200"/>
          </a:xfrm>
        </p:spPr>
        <p:txBody>
          <a:bodyPr>
            <a:normAutofit/>
          </a:bodyPr>
          <a:lstStyle>
            <a:lvl1pPr marL="0" indent="0" algn="l">
              <a:buNone/>
              <a:defRPr sz="2000" cap="all" baseline="0">
                <a:solidFill>
                  <a:schemeClr val="accent3"/>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Subtitle content page with text and table</a:t>
            </a:r>
          </a:p>
        </p:txBody>
      </p:sp>
      <p:pic>
        <p:nvPicPr>
          <p:cNvPr id="19" name="Picture 1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89597" y="5791200"/>
            <a:ext cx="1473403" cy="844249"/>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457200"/>
            <a:ext cx="6400800" cy="762000"/>
          </a:xfrm>
          <a:prstGeom prst="rect">
            <a:avLst/>
          </a:prstGeom>
        </p:spPr>
        <p:txBody>
          <a:bodyPr vert="horz" lIns="91440" tIns="45720" rIns="91440" bIns="45720" rtlCol="0" anchor="t">
            <a:normAutofit/>
          </a:bodyPr>
          <a:lstStyle/>
          <a:p>
            <a:r>
              <a:rPr lang="en-US"/>
              <a:t>Content Page with Text and Photo</a:t>
            </a:r>
          </a:p>
        </p:txBody>
      </p:sp>
      <p:sp>
        <p:nvSpPr>
          <p:cNvPr id="3" name="Text Placeholder 2"/>
          <p:cNvSpPr>
            <a:spLocks noGrp="1"/>
          </p:cNvSpPr>
          <p:nvPr>
            <p:ph type="body" idx="1"/>
          </p:nvPr>
        </p:nvSpPr>
        <p:spPr>
          <a:xfrm>
            <a:off x="1371600" y="1524000"/>
            <a:ext cx="7315200" cy="49530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7" name="Group 3"/>
          <p:cNvGrpSpPr>
            <a:grpSpLocks/>
          </p:cNvGrpSpPr>
          <p:nvPr userDrawn="1"/>
        </p:nvGrpSpPr>
        <p:grpSpPr bwMode="auto">
          <a:xfrm>
            <a:off x="0" y="0"/>
            <a:ext cx="1482725" cy="6858000"/>
            <a:chOff x="103279934" y="105155999"/>
            <a:chExt cx="1235004" cy="5715001"/>
          </a:xfrm>
          <a:solidFill>
            <a:schemeClr val="accent3">
              <a:lumMod val="50000"/>
            </a:schemeClr>
          </a:solidFill>
        </p:grpSpPr>
        <p:sp>
          <p:nvSpPr>
            <p:cNvPr id="8" name="Freeform 4"/>
            <p:cNvSpPr>
              <a:spLocks noEditPoints="1"/>
            </p:cNvSpPr>
            <p:nvPr/>
          </p:nvSpPr>
          <p:spPr bwMode="auto">
            <a:xfrm>
              <a:off x="103279934" y="105155999"/>
              <a:ext cx="1141123" cy="5715001"/>
            </a:xfrm>
            <a:custGeom>
              <a:avLst/>
              <a:gdLst/>
              <a:ahLst/>
              <a:cxnLst>
                <a:cxn ang="0">
                  <a:pos x="178" y="3168"/>
                </a:cxn>
                <a:cxn ang="0">
                  <a:pos x="124" y="3168"/>
                </a:cxn>
                <a:cxn ang="0">
                  <a:pos x="0" y="685"/>
                </a:cxn>
                <a:cxn ang="0">
                  <a:pos x="0" y="0"/>
                </a:cxn>
                <a:cxn ang="0">
                  <a:pos x="418" y="0"/>
                </a:cxn>
                <a:cxn ang="0">
                  <a:pos x="178" y="3168"/>
                </a:cxn>
                <a:cxn ang="0">
                  <a:pos x="124" y="3168"/>
                </a:cxn>
                <a:cxn ang="0">
                  <a:pos x="0" y="685"/>
                </a:cxn>
                <a:cxn ang="0">
                  <a:pos x="0" y="3168"/>
                </a:cxn>
                <a:cxn ang="0">
                  <a:pos x="124" y="3168"/>
                </a:cxn>
              </a:cxnLst>
              <a:rect l="0" t="0" r="r" b="b"/>
              <a:pathLst>
                <a:path w="630" h="3168">
                  <a:moveTo>
                    <a:pt x="178" y="3168"/>
                  </a:moveTo>
                  <a:cubicBezTo>
                    <a:pt x="124" y="3168"/>
                    <a:pt x="124" y="3168"/>
                    <a:pt x="124" y="3168"/>
                  </a:cubicBezTo>
                  <a:cubicBezTo>
                    <a:pt x="0" y="685"/>
                    <a:pt x="0" y="685"/>
                    <a:pt x="0" y="685"/>
                  </a:cubicBezTo>
                  <a:cubicBezTo>
                    <a:pt x="0" y="0"/>
                    <a:pt x="0" y="0"/>
                    <a:pt x="0" y="0"/>
                  </a:cubicBezTo>
                  <a:cubicBezTo>
                    <a:pt x="418" y="0"/>
                    <a:pt x="418" y="0"/>
                    <a:pt x="418" y="0"/>
                  </a:cubicBezTo>
                  <a:cubicBezTo>
                    <a:pt x="476" y="384"/>
                    <a:pt x="630" y="1741"/>
                    <a:pt x="178" y="3168"/>
                  </a:cubicBezTo>
                  <a:close/>
                  <a:moveTo>
                    <a:pt x="124" y="3168"/>
                  </a:moveTo>
                  <a:cubicBezTo>
                    <a:pt x="0" y="685"/>
                    <a:pt x="0" y="685"/>
                    <a:pt x="0" y="685"/>
                  </a:cubicBezTo>
                  <a:cubicBezTo>
                    <a:pt x="0" y="3168"/>
                    <a:pt x="0" y="3168"/>
                    <a:pt x="0" y="3168"/>
                  </a:cubicBezTo>
                  <a:lnTo>
                    <a:pt x="124" y="3168"/>
                  </a:lnTo>
                  <a:close/>
                </a:path>
              </a:pathLst>
            </a:custGeom>
            <a:grpFill/>
            <a:ln w="9525">
              <a:noFill/>
              <a:round/>
              <a:headEnd/>
              <a:tailEnd/>
            </a:ln>
            <a:effectLst/>
          </p:spPr>
          <p:txBody>
            <a:bodyPr/>
            <a:lstStyle/>
            <a:p>
              <a:pPr fontAlgn="auto">
                <a:spcBef>
                  <a:spcPts val="0"/>
                </a:spcBef>
                <a:spcAft>
                  <a:spcPts val="0"/>
                </a:spcAft>
                <a:defRPr/>
              </a:pPr>
              <a:endParaRPr lang="en-US" dirty="0">
                <a:latin typeface="+mn-lt"/>
              </a:endParaRPr>
            </a:p>
          </p:txBody>
        </p:sp>
        <p:grpSp>
          <p:nvGrpSpPr>
            <p:cNvPr id="9" name="Group 5"/>
            <p:cNvGrpSpPr>
              <a:grpSpLocks/>
            </p:cNvGrpSpPr>
            <p:nvPr/>
          </p:nvGrpSpPr>
          <p:grpSpPr bwMode="auto">
            <a:xfrm>
              <a:off x="103615774" y="105155999"/>
              <a:ext cx="899146" cy="5715001"/>
              <a:chOff x="102932440" y="105155999"/>
              <a:chExt cx="1582498" cy="10058401"/>
            </a:xfrm>
            <a:grpFill/>
          </p:grpSpPr>
          <p:sp>
            <p:nvSpPr>
              <p:cNvPr id="10" name="Freeform 6"/>
              <p:cNvSpPr>
                <a:spLocks/>
              </p:cNvSpPr>
              <p:nvPr/>
            </p:nvSpPr>
            <p:spPr bwMode="auto">
              <a:xfrm>
                <a:off x="102932440" y="105155999"/>
                <a:ext cx="1373050" cy="10058401"/>
              </a:xfrm>
              <a:custGeom>
                <a:avLst/>
                <a:gdLst/>
                <a:ahLst/>
                <a:cxnLst>
                  <a:cxn ang="0">
                    <a:pos x="160" y="0"/>
                  </a:cxn>
                  <a:cxn ang="0">
                    <a:pos x="0" y="3164"/>
                  </a:cxn>
                </a:cxnLst>
                <a:rect l="0" t="0" r="r" b="b"/>
                <a:pathLst>
                  <a:path w="430" h="3164">
                    <a:moveTo>
                      <a:pt x="160" y="0"/>
                    </a:moveTo>
                    <a:cubicBezTo>
                      <a:pt x="430" y="1502"/>
                      <a:pt x="90" y="2850"/>
                      <a:pt x="0" y="3164"/>
                    </a:cubicBezTo>
                  </a:path>
                </a:pathLst>
              </a:custGeom>
              <a:grpFill/>
              <a:ln w="6350" cap="flat" cmpd="sng" algn="ctr">
                <a:solidFill>
                  <a:schemeClr val="bg1"/>
                </a:solidFill>
                <a:prstDash val="solid"/>
                <a:miter lim="800000"/>
                <a:headEnd/>
                <a:tailEnd/>
              </a:ln>
              <a:effectLst/>
            </p:spPr>
            <p:txBody>
              <a:bodyPr/>
              <a:lstStyle/>
              <a:p>
                <a:pPr fontAlgn="auto">
                  <a:spcBef>
                    <a:spcPts val="0"/>
                  </a:spcBef>
                  <a:spcAft>
                    <a:spcPts val="0"/>
                  </a:spcAft>
                  <a:defRPr/>
                </a:pPr>
                <a:endParaRPr lang="en-US" dirty="0">
                  <a:latin typeface="+mn-lt"/>
                </a:endParaRPr>
              </a:p>
            </p:txBody>
          </p:sp>
          <p:sp>
            <p:nvSpPr>
              <p:cNvPr id="11" name="Freeform 7"/>
              <p:cNvSpPr>
                <a:spLocks/>
              </p:cNvSpPr>
              <p:nvPr/>
            </p:nvSpPr>
            <p:spPr bwMode="auto">
              <a:xfrm>
                <a:off x="103234976" y="105155999"/>
                <a:ext cx="1156621" cy="10058401"/>
              </a:xfrm>
              <a:custGeom>
                <a:avLst/>
                <a:gdLst/>
                <a:ahLst/>
                <a:cxnLst>
                  <a:cxn ang="0">
                    <a:pos x="42" y="0"/>
                  </a:cxn>
                  <a:cxn ang="0">
                    <a:pos x="0" y="3164"/>
                  </a:cxn>
                </a:cxnLst>
                <a:rect l="0" t="0" r="r" b="b"/>
                <a:pathLst>
                  <a:path w="362" h="3164">
                    <a:moveTo>
                      <a:pt x="42" y="0"/>
                    </a:moveTo>
                    <a:cubicBezTo>
                      <a:pt x="362" y="1456"/>
                      <a:pt x="90" y="2791"/>
                      <a:pt x="0" y="3164"/>
                    </a:cubicBezTo>
                  </a:path>
                </a:pathLst>
              </a:custGeom>
              <a:grpFill/>
              <a:ln w="6350" cap="flat" cmpd="sng" algn="ctr">
                <a:solidFill>
                  <a:schemeClr val="bg1"/>
                </a:solidFill>
                <a:prstDash val="solid"/>
                <a:miter lim="800000"/>
                <a:headEnd/>
                <a:tailEnd/>
              </a:ln>
              <a:effectLst/>
            </p:spPr>
            <p:txBody>
              <a:bodyPr/>
              <a:lstStyle/>
              <a:p>
                <a:pPr fontAlgn="auto">
                  <a:spcBef>
                    <a:spcPts val="0"/>
                  </a:spcBef>
                  <a:spcAft>
                    <a:spcPts val="0"/>
                  </a:spcAft>
                  <a:defRPr/>
                </a:pPr>
                <a:endParaRPr lang="en-US" dirty="0">
                  <a:latin typeface="+mn-lt"/>
                </a:endParaRPr>
              </a:p>
            </p:txBody>
          </p:sp>
          <p:sp>
            <p:nvSpPr>
              <p:cNvPr id="12" name="Freeform 8"/>
              <p:cNvSpPr>
                <a:spLocks/>
              </p:cNvSpPr>
              <p:nvPr/>
            </p:nvSpPr>
            <p:spPr bwMode="auto">
              <a:xfrm>
                <a:off x="103295484" y="105155999"/>
                <a:ext cx="1219454" cy="10058401"/>
              </a:xfrm>
              <a:custGeom>
                <a:avLst/>
                <a:gdLst/>
                <a:ahLst/>
                <a:cxnLst>
                  <a:cxn ang="0">
                    <a:pos x="80" y="0"/>
                  </a:cxn>
                  <a:cxn ang="0">
                    <a:pos x="0" y="3164"/>
                  </a:cxn>
                </a:cxnLst>
                <a:rect l="0" t="0" r="r" b="b"/>
                <a:pathLst>
                  <a:path w="382" h="3164">
                    <a:moveTo>
                      <a:pt x="80" y="0"/>
                    </a:moveTo>
                    <a:cubicBezTo>
                      <a:pt x="382" y="1458"/>
                      <a:pt x="96" y="2789"/>
                      <a:pt x="0" y="3164"/>
                    </a:cubicBezTo>
                  </a:path>
                </a:pathLst>
              </a:custGeom>
              <a:grpFill/>
              <a:ln w="6350" cap="flat" cmpd="sng" algn="ctr">
                <a:solidFill>
                  <a:schemeClr val="accent1"/>
                </a:solidFill>
                <a:prstDash val="solid"/>
                <a:miter lim="800000"/>
                <a:headEnd/>
                <a:tailEnd/>
              </a:ln>
              <a:effectLst/>
            </p:spPr>
            <p:txBody>
              <a:bodyPr/>
              <a:lstStyle/>
              <a:p>
                <a:pPr fontAlgn="auto">
                  <a:spcBef>
                    <a:spcPts val="0"/>
                  </a:spcBef>
                  <a:spcAft>
                    <a:spcPts val="0"/>
                  </a:spcAft>
                  <a:defRPr/>
                </a:pPr>
                <a:endParaRPr lang="en-US" dirty="0">
                  <a:latin typeface="+mn-lt"/>
                </a:endParaRPr>
              </a:p>
            </p:txBody>
          </p:sp>
          <p:sp>
            <p:nvSpPr>
              <p:cNvPr id="13" name="Freeform 9"/>
              <p:cNvSpPr>
                <a:spLocks/>
              </p:cNvSpPr>
              <p:nvPr/>
            </p:nvSpPr>
            <p:spPr bwMode="auto">
              <a:xfrm>
                <a:off x="103162834" y="105155999"/>
                <a:ext cx="1231090" cy="10058401"/>
              </a:xfrm>
              <a:custGeom>
                <a:avLst/>
                <a:gdLst/>
                <a:ahLst/>
                <a:cxnLst>
                  <a:cxn ang="0">
                    <a:pos x="87" y="0"/>
                  </a:cxn>
                  <a:cxn ang="0">
                    <a:pos x="0" y="3164"/>
                  </a:cxn>
                </a:cxnLst>
                <a:rect l="0" t="0" r="r" b="b"/>
                <a:pathLst>
                  <a:path w="386" h="3164">
                    <a:moveTo>
                      <a:pt x="87" y="0"/>
                    </a:moveTo>
                    <a:cubicBezTo>
                      <a:pt x="386" y="1461"/>
                      <a:pt x="95" y="2793"/>
                      <a:pt x="0" y="3164"/>
                    </a:cubicBezTo>
                  </a:path>
                </a:pathLst>
              </a:custGeom>
              <a:grpFill/>
              <a:ln w="6350" cap="flat" cmpd="sng" algn="ctr">
                <a:solidFill>
                  <a:schemeClr val="bg1"/>
                </a:solidFill>
                <a:prstDash val="solid"/>
                <a:miter lim="800000"/>
                <a:headEnd/>
                <a:tailEnd/>
              </a:ln>
              <a:effectLst/>
            </p:spPr>
            <p:txBody>
              <a:bodyPr/>
              <a:lstStyle/>
              <a:p>
                <a:pPr fontAlgn="auto">
                  <a:spcBef>
                    <a:spcPts val="0"/>
                  </a:spcBef>
                  <a:spcAft>
                    <a:spcPts val="0"/>
                  </a:spcAft>
                  <a:defRPr/>
                </a:pPr>
                <a:endParaRPr lang="en-US" dirty="0">
                  <a:latin typeface="+mn-lt"/>
                </a:endParaRPr>
              </a:p>
            </p:txBody>
          </p:sp>
          <p:sp>
            <p:nvSpPr>
              <p:cNvPr id="14" name="Freeform 10"/>
              <p:cNvSpPr>
                <a:spLocks/>
              </p:cNvSpPr>
              <p:nvPr/>
            </p:nvSpPr>
            <p:spPr bwMode="auto">
              <a:xfrm>
                <a:off x="103055783" y="105155999"/>
                <a:ext cx="1217126" cy="10058401"/>
              </a:xfrm>
              <a:custGeom>
                <a:avLst/>
                <a:gdLst/>
                <a:ahLst/>
                <a:cxnLst>
                  <a:cxn ang="0">
                    <a:pos x="79" y="0"/>
                  </a:cxn>
                  <a:cxn ang="0">
                    <a:pos x="0" y="3164"/>
                  </a:cxn>
                </a:cxnLst>
                <a:rect l="0" t="0" r="r" b="b"/>
                <a:pathLst>
                  <a:path w="381" h="3164">
                    <a:moveTo>
                      <a:pt x="79" y="0"/>
                    </a:moveTo>
                    <a:cubicBezTo>
                      <a:pt x="381" y="1458"/>
                      <a:pt x="95" y="2789"/>
                      <a:pt x="0" y="3164"/>
                    </a:cubicBezTo>
                  </a:path>
                </a:pathLst>
              </a:custGeom>
              <a:grpFill/>
              <a:ln w="6350" cap="flat" cmpd="sng" algn="ctr">
                <a:solidFill>
                  <a:schemeClr val="accent1"/>
                </a:solidFill>
                <a:prstDash val="solid"/>
                <a:miter lim="800000"/>
                <a:headEnd/>
                <a:tailEnd/>
              </a:ln>
              <a:effectLst/>
            </p:spPr>
            <p:txBody>
              <a:bodyPr/>
              <a:lstStyle/>
              <a:p>
                <a:pPr fontAlgn="auto">
                  <a:spcBef>
                    <a:spcPts val="0"/>
                  </a:spcBef>
                  <a:spcAft>
                    <a:spcPts val="0"/>
                  </a:spcAft>
                  <a:defRPr/>
                </a:pPr>
                <a:endParaRPr lang="en-US" dirty="0">
                  <a:latin typeface="+mn-lt"/>
                </a:endParaRPr>
              </a:p>
            </p:txBody>
          </p:sp>
        </p:grpSp>
      </p:grpSp>
      <p:pic>
        <p:nvPicPr>
          <p:cNvPr id="17" name="Picture 16"/>
          <p:cNvPicPr>
            <a:picLocks noChangeAspect="1"/>
          </p:cNvPicPr>
          <p:nvPr userDrawn="1"/>
        </p:nvPicPr>
        <p:blipFill>
          <a:blip r:embed="rId5" cstate="print">
            <a:extLst>
              <a:ext uri="{BEBA8EAE-BF5A-486C-A8C5-ECC9F3942E4B}">
                <a14:imgProps xmlns:a14="http://schemas.microsoft.com/office/drawing/2010/main">
                  <a14:imgLayer r:embed="rId6">
                    <a14:imgEffect>
                      <a14:artisticPhotocopy/>
                    </a14:imgEffect>
                  </a14:imgLayer>
                </a14:imgProps>
              </a:ext>
              <a:ext uri="{28A0092B-C50C-407E-A947-70E740481C1C}">
                <a14:useLocalDpi xmlns:a14="http://schemas.microsoft.com/office/drawing/2010/main" val="0"/>
              </a:ext>
            </a:extLst>
          </a:blip>
          <a:stretch>
            <a:fillRect/>
          </a:stretch>
        </p:blipFill>
        <p:spPr>
          <a:xfrm>
            <a:off x="7391400" y="76200"/>
            <a:ext cx="1598064" cy="761842"/>
          </a:xfrm>
          <a:prstGeom prst="rect">
            <a:avLst/>
          </a:prstGeom>
          <a:ln>
            <a:noFill/>
          </a:ln>
          <a:effectLst>
            <a:outerShdw blurRad="292100" dist="139700" dir="2700000" algn="tl" rotWithShape="0">
              <a:srgbClr val="333333">
                <a:alpha val="65000"/>
              </a:srgbClr>
            </a:outerShdw>
          </a:effectLst>
        </p:spPr>
      </p:pic>
    </p:spTree>
  </p:cSld>
  <p:clrMap bg1="lt1" tx1="dk1" bg2="lt2" tx2="dk2" accent1="accent1" accent2="accent2" accent3="accent3" accent4="accent4" accent5="accent5" accent6="accent6" hlink="hlink" folHlink="folHlink"/>
  <p:sldLayoutIdLst>
    <p:sldLayoutId id="2147483716" r:id="rId1"/>
    <p:sldLayoutId id="2147483719" r:id="rId2"/>
    <p:sldLayoutId id="2147483717" r:id="rId3"/>
  </p:sldLayoutIdLst>
  <p:txStyles>
    <p:titleStyle>
      <a:lvl1pPr algn="l" defTabSz="914400" rtl="0" eaLnBrk="1" latinLnBrk="0" hangingPunct="1">
        <a:spcBef>
          <a:spcPct val="0"/>
        </a:spcBef>
        <a:buNone/>
        <a:defRPr sz="3600" kern="1200" baseline="0">
          <a:solidFill>
            <a:schemeClr val="accent4"/>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2"/>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2"/>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1.xml"/><Relationship Id="rId4" Type="http://schemas.microsoft.com/office/2007/relationships/hdphoto" Target="../media/hdphoto2.wdp"/></Relationships>
</file>

<file path=ppt/slides/_rels/slide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14.jpeg"/><Relationship Id="rId3" Type="http://schemas.openxmlformats.org/officeDocument/2006/relationships/image" Target="../media/image9.jpg"/><Relationship Id="rId7" Type="http://schemas.openxmlformats.org/officeDocument/2006/relationships/image" Target="../media/image13.gif"/><Relationship Id="rId2" Type="http://schemas.openxmlformats.org/officeDocument/2006/relationships/image" Target="../media/image8.jpeg"/><Relationship Id="rId1" Type="http://schemas.openxmlformats.org/officeDocument/2006/relationships/slideLayout" Target="../slideLayouts/slideLayout3.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ctrTitle"/>
          </p:nvPr>
        </p:nvSpPr>
        <p:spPr>
          <a:xfrm>
            <a:off x="457200" y="4800600"/>
            <a:ext cx="7620000" cy="685800"/>
          </a:xfrm>
        </p:spPr>
        <p:txBody>
          <a:bodyPr/>
          <a:lstStyle/>
          <a:p>
            <a:r>
              <a:rPr lang="en-US" sz="45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Young Leadership Collaborative</a:t>
            </a:r>
          </a:p>
        </p:txBody>
      </p:sp>
      <p:sp>
        <p:nvSpPr>
          <p:cNvPr id="17" name="Subtitle 16"/>
          <p:cNvSpPr>
            <a:spLocks noGrp="1"/>
          </p:cNvSpPr>
          <p:nvPr>
            <p:ph type="subTitle" idx="1"/>
          </p:nvPr>
        </p:nvSpPr>
        <p:spPr>
          <a:xfrm>
            <a:off x="381000" y="5562600"/>
            <a:ext cx="7391400" cy="457200"/>
          </a:xfrm>
        </p:spPr>
        <p:txBody>
          <a:bodyPr>
            <a:normAutofit/>
          </a:bodyPr>
          <a:lstStyle/>
          <a:p>
            <a:r>
              <a:rPr lang="en-US" dirty="0"/>
              <a:t>Investing in our future             Creating a Culture of wealth</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0" y="5486400"/>
            <a:ext cx="1371600" cy="1416719"/>
          </a:xfrm>
          <a:prstGeom prst="rect">
            <a:avLst/>
          </a:prstGeom>
        </p:spPr>
      </p:pic>
      <p:pic>
        <p:nvPicPr>
          <p:cNvPr id="7" name="Picture 6"/>
          <p:cNvPicPr>
            <a:picLocks noChangeAspect="1"/>
          </p:cNvPicPr>
          <p:nvPr/>
        </p:nvPicPr>
        <p:blipFill>
          <a:blip r:embed="rId3" cstate="print">
            <a:extLst>
              <a:ext uri="{BEBA8EAE-BF5A-486C-A8C5-ECC9F3942E4B}">
                <a14:imgProps xmlns:a14="http://schemas.microsoft.com/office/drawing/2010/main">
                  <a14:imgLayer r:embed="rId4">
                    <a14:imgEffect>
                      <a14:artisticPhotocopy/>
                    </a14:imgEffect>
                  </a14:imgLayer>
                </a14:imgProps>
              </a:ext>
              <a:ext uri="{28A0092B-C50C-407E-A947-70E740481C1C}">
                <a14:useLocalDpi xmlns:a14="http://schemas.microsoft.com/office/drawing/2010/main" val="0"/>
              </a:ext>
            </a:extLst>
          </a:blip>
          <a:stretch>
            <a:fillRect/>
          </a:stretch>
        </p:blipFill>
        <p:spPr>
          <a:xfrm>
            <a:off x="7848600" y="76200"/>
            <a:ext cx="1146829" cy="596774"/>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2"/>
          <p:cNvGrpSpPr>
            <a:grpSpLocks/>
          </p:cNvGrpSpPr>
          <p:nvPr/>
        </p:nvGrpSpPr>
        <p:grpSpPr bwMode="auto">
          <a:xfrm>
            <a:off x="8077200" y="304800"/>
            <a:ext cx="635000" cy="685800"/>
            <a:chOff x="114379548" y="106280986"/>
            <a:chExt cx="450000" cy="487500"/>
          </a:xfrm>
        </p:grpSpPr>
        <p:sp>
          <p:nvSpPr>
            <p:cNvPr id="19" name="Freeform 3"/>
            <p:cNvSpPr>
              <a:spLocks/>
            </p:cNvSpPr>
            <p:nvPr/>
          </p:nvSpPr>
          <p:spPr bwMode="auto">
            <a:xfrm>
              <a:off x="114398673" y="106461542"/>
              <a:ext cx="430875" cy="306944"/>
            </a:xfrm>
            <a:custGeom>
              <a:avLst/>
              <a:gdLst/>
              <a:ahLst/>
              <a:cxnLst>
                <a:cxn ang="0">
                  <a:pos x="101" y="37"/>
                </a:cxn>
                <a:cxn ang="0">
                  <a:pos x="23" y="54"/>
                </a:cxn>
                <a:cxn ang="0">
                  <a:pos x="0" y="24"/>
                </a:cxn>
                <a:cxn ang="0">
                  <a:pos x="26" y="65"/>
                </a:cxn>
                <a:cxn ang="0">
                  <a:pos x="103" y="48"/>
                </a:cxn>
                <a:cxn ang="0">
                  <a:pos x="110" y="0"/>
                </a:cxn>
                <a:cxn ang="0">
                  <a:pos x="101" y="37"/>
                </a:cxn>
              </a:cxnLst>
              <a:rect l="0" t="0" r="r" b="b"/>
              <a:pathLst>
                <a:path w="115" h="82">
                  <a:moveTo>
                    <a:pt x="101" y="37"/>
                  </a:moveTo>
                  <a:cubicBezTo>
                    <a:pt x="84" y="64"/>
                    <a:pt x="49" y="71"/>
                    <a:pt x="23" y="54"/>
                  </a:cubicBezTo>
                  <a:cubicBezTo>
                    <a:pt x="12" y="47"/>
                    <a:pt x="4" y="36"/>
                    <a:pt x="0" y="24"/>
                  </a:cubicBezTo>
                  <a:cubicBezTo>
                    <a:pt x="2" y="40"/>
                    <a:pt x="11" y="56"/>
                    <a:pt x="26" y="65"/>
                  </a:cubicBezTo>
                  <a:cubicBezTo>
                    <a:pt x="52" y="82"/>
                    <a:pt x="87" y="75"/>
                    <a:pt x="103" y="48"/>
                  </a:cubicBezTo>
                  <a:cubicBezTo>
                    <a:pt x="113" y="34"/>
                    <a:pt x="115" y="16"/>
                    <a:pt x="110" y="0"/>
                  </a:cubicBezTo>
                  <a:cubicBezTo>
                    <a:pt x="111" y="13"/>
                    <a:pt x="108" y="26"/>
                    <a:pt x="101" y="37"/>
                  </a:cubicBezTo>
                  <a:close/>
                </a:path>
              </a:pathLst>
            </a:custGeom>
            <a:gradFill rotWithShape="1">
              <a:gsLst>
                <a:gs pos="0">
                  <a:schemeClr val="accent3"/>
                </a:gs>
                <a:gs pos="100000">
                  <a:schemeClr val="accent1"/>
                </a:gs>
              </a:gsLst>
              <a:lin ang="2700000" scaled="1"/>
            </a:gradFill>
            <a:ln w="9525">
              <a:noFill/>
              <a:round/>
              <a:headEnd/>
              <a:tailEnd/>
            </a:ln>
            <a:effectLst/>
          </p:spPr>
          <p:txBody>
            <a:bodyPr/>
            <a:lstStyle/>
            <a:p>
              <a:pPr fontAlgn="auto">
                <a:spcBef>
                  <a:spcPts val="0"/>
                </a:spcBef>
                <a:spcAft>
                  <a:spcPts val="0"/>
                </a:spcAft>
                <a:defRPr/>
              </a:pPr>
              <a:endParaRPr lang="en-US" dirty="0">
                <a:latin typeface="+mn-lt"/>
              </a:endParaRPr>
            </a:p>
          </p:txBody>
        </p:sp>
        <p:sp>
          <p:nvSpPr>
            <p:cNvPr id="20" name="Freeform 4"/>
            <p:cNvSpPr>
              <a:spLocks/>
            </p:cNvSpPr>
            <p:nvPr/>
          </p:nvSpPr>
          <p:spPr bwMode="auto">
            <a:xfrm>
              <a:off x="114379548" y="106355465"/>
              <a:ext cx="408375" cy="364497"/>
            </a:xfrm>
            <a:custGeom>
              <a:avLst/>
              <a:gdLst/>
              <a:ahLst/>
              <a:cxnLst>
                <a:cxn ang="0">
                  <a:pos x="77" y="81"/>
                </a:cxn>
                <a:cxn ang="0">
                  <a:pos x="10" y="38"/>
                </a:cxn>
                <a:cxn ang="0">
                  <a:pos x="15" y="0"/>
                </a:cxn>
                <a:cxn ang="0">
                  <a:pos x="4" y="47"/>
                </a:cxn>
                <a:cxn ang="0">
                  <a:pos x="71" y="91"/>
                </a:cxn>
                <a:cxn ang="0">
                  <a:pos x="109" y="61"/>
                </a:cxn>
                <a:cxn ang="0">
                  <a:pos x="77" y="81"/>
                </a:cxn>
              </a:cxnLst>
              <a:rect l="0" t="0" r="r" b="b"/>
              <a:pathLst>
                <a:path w="109" h="97">
                  <a:moveTo>
                    <a:pt x="77" y="81"/>
                  </a:moveTo>
                  <a:cubicBezTo>
                    <a:pt x="46" y="88"/>
                    <a:pt x="16" y="68"/>
                    <a:pt x="10" y="38"/>
                  </a:cubicBezTo>
                  <a:cubicBezTo>
                    <a:pt x="7" y="25"/>
                    <a:pt x="9" y="12"/>
                    <a:pt x="15" y="0"/>
                  </a:cubicBezTo>
                  <a:cubicBezTo>
                    <a:pt x="5" y="13"/>
                    <a:pt x="0" y="30"/>
                    <a:pt x="4" y="47"/>
                  </a:cubicBezTo>
                  <a:cubicBezTo>
                    <a:pt x="10" y="78"/>
                    <a:pt x="40" y="97"/>
                    <a:pt x="71" y="91"/>
                  </a:cubicBezTo>
                  <a:cubicBezTo>
                    <a:pt x="88" y="87"/>
                    <a:pt x="102" y="76"/>
                    <a:pt x="109" y="61"/>
                  </a:cubicBezTo>
                  <a:cubicBezTo>
                    <a:pt x="101" y="71"/>
                    <a:pt x="90" y="78"/>
                    <a:pt x="77" y="81"/>
                  </a:cubicBezTo>
                  <a:close/>
                </a:path>
              </a:pathLst>
            </a:custGeom>
            <a:gradFill rotWithShape="1">
              <a:gsLst>
                <a:gs pos="0">
                  <a:schemeClr val="accent3"/>
                </a:gs>
                <a:gs pos="100000">
                  <a:schemeClr val="accent1"/>
                </a:gs>
              </a:gsLst>
              <a:lin ang="2700000" scaled="1"/>
            </a:gradFill>
            <a:ln w="9525">
              <a:noFill/>
              <a:round/>
              <a:headEnd/>
              <a:tailEnd/>
            </a:ln>
            <a:effectLst/>
          </p:spPr>
          <p:txBody>
            <a:bodyPr/>
            <a:lstStyle/>
            <a:p>
              <a:pPr fontAlgn="auto">
                <a:spcBef>
                  <a:spcPts val="0"/>
                </a:spcBef>
                <a:spcAft>
                  <a:spcPts val="0"/>
                </a:spcAft>
                <a:defRPr/>
              </a:pPr>
              <a:endParaRPr lang="en-US" dirty="0">
                <a:latin typeface="+mn-lt"/>
              </a:endParaRPr>
            </a:p>
          </p:txBody>
        </p:sp>
        <p:sp>
          <p:nvSpPr>
            <p:cNvPr id="21" name="Freeform 5"/>
            <p:cNvSpPr>
              <a:spLocks/>
            </p:cNvSpPr>
            <p:nvPr/>
          </p:nvSpPr>
          <p:spPr bwMode="auto">
            <a:xfrm>
              <a:off x="114421173" y="106295656"/>
              <a:ext cx="236250" cy="334028"/>
            </a:xfrm>
            <a:custGeom>
              <a:avLst/>
              <a:gdLst/>
              <a:ahLst/>
              <a:cxnLst>
                <a:cxn ang="0">
                  <a:pos x="34" y="78"/>
                </a:cxn>
                <a:cxn ang="0">
                  <a:pos x="21" y="18"/>
                </a:cxn>
                <a:cxn ang="0">
                  <a:pos x="45" y="0"/>
                </a:cxn>
                <a:cxn ang="0">
                  <a:pos x="13" y="20"/>
                </a:cxn>
                <a:cxn ang="0">
                  <a:pos x="26" y="80"/>
                </a:cxn>
                <a:cxn ang="0">
                  <a:pos x="63" y="85"/>
                </a:cxn>
                <a:cxn ang="0">
                  <a:pos x="34" y="78"/>
                </a:cxn>
              </a:cxnLst>
              <a:rect l="0" t="0" r="r" b="b"/>
              <a:pathLst>
                <a:path w="63" h="89">
                  <a:moveTo>
                    <a:pt x="34" y="78"/>
                  </a:moveTo>
                  <a:cubicBezTo>
                    <a:pt x="14" y="65"/>
                    <a:pt x="8" y="38"/>
                    <a:pt x="21" y="18"/>
                  </a:cubicBezTo>
                  <a:cubicBezTo>
                    <a:pt x="27" y="9"/>
                    <a:pt x="35" y="3"/>
                    <a:pt x="45" y="0"/>
                  </a:cubicBezTo>
                  <a:cubicBezTo>
                    <a:pt x="32" y="1"/>
                    <a:pt x="20" y="8"/>
                    <a:pt x="13" y="20"/>
                  </a:cubicBezTo>
                  <a:cubicBezTo>
                    <a:pt x="0" y="40"/>
                    <a:pt x="5" y="67"/>
                    <a:pt x="26" y="80"/>
                  </a:cubicBezTo>
                  <a:cubicBezTo>
                    <a:pt x="37" y="88"/>
                    <a:pt x="51" y="89"/>
                    <a:pt x="63" y="85"/>
                  </a:cubicBezTo>
                  <a:cubicBezTo>
                    <a:pt x="53" y="86"/>
                    <a:pt x="43" y="84"/>
                    <a:pt x="34" y="78"/>
                  </a:cubicBezTo>
                  <a:close/>
                </a:path>
              </a:pathLst>
            </a:custGeom>
            <a:gradFill rotWithShape="1">
              <a:gsLst>
                <a:gs pos="0">
                  <a:schemeClr val="accent2"/>
                </a:gs>
                <a:gs pos="100000">
                  <a:schemeClr val="accent3"/>
                </a:gs>
              </a:gsLst>
              <a:lin ang="18900000" scaled="1"/>
            </a:gradFill>
            <a:ln w="9525">
              <a:noFill/>
              <a:round/>
              <a:headEnd/>
              <a:tailEnd/>
            </a:ln>
            <a:effectLst/>
          </p:spPr>
          <p:txBody>
            <a:bodyPr/>
            <a:lstStyle/>
            <a:p>
              <a:pPr fontAlgn="auto">
                <a:spcBef>
                  <a:spcPts val="0"/>
                </a:spcBef>
                <a:spcAft>
                  <a:spcPts val="0"/>
                </a:spcAft>
                <a:defRPr/>
              </a:pPr>
              <a:endParaRPr lang="en-US" dirty="0">
                <a:latin typeface="+mn-lt"/>
              </a:endParaRPr>
            </a:p>
          </p:txBody>
        </p:sp>
        <p:sp>
          <p:nvSpPr>
            <p:cNvPr id="22" name="Freeform 6"/>
            <p:cNvSpPr>
              <a:spLocks/>
            </p:cNvSpPr>
            <p:nvPr/>
          </p:nvSpPr>
          <p:spPr bwMode="auto">
            <a:xfrm>
              <a:off x="114458298" y="106280986"/>
              <a:ext cx="281250" cy="318229"/>
            </a:xfrm>
            <a:custGeom>
              <a:avLst/>
              <a:gdLst/>
              <a:ahLst/>
              <a:cxnLst>
                <a:cxn ang="0">
                  <a:pos x="12" y="60"/>
                </a:cxn>
                <a:cxn ang="0">
                  <a:pos x="46" y="7"/>
                </a:cxn>
                <a:cxn ang="0">
                  <a:pos x="75" y="11"/>
                </a:cxn>
                <a:cxn ang="0">
                  <a:pos x="38" y="3"/>
                </a:cxn>
                <a:cxn ang="0">
                  <a:pos x="5" y="55"/>
                </a:cxn>
                <a:cxn ang="0">
                  <a:pos x="28" y="85"/>
                </a:cxn>
                <a:cxn ang="0">
                  <a:pos x="12" y="60"/>
                </a:cxn>
              </a:cxnLst>
              <a:rect l="0" t="0" r="r" b="b"/>
              <a:pathLst>
                <a:path w="75" h="85">
                  <a:moveTo>
                    <a:pt x="12" y="60"/>
                  </a:moveTo>
                  <a:cubicBezTo>
                    <a:pt x="7" y="36"/>
                    <a:pt x="22" y="13"/>
                    <a:pt x="46" y="7"/>
                  </a:cubicBezTo>
                  <a:cubicBezTo>
                    <a:pt x="56" y="5"/>
                    <a:pt x="66" y="7"/>
                    <a:pt x="75" y="11"/>
                  </a:cubicBezTo>
                  <a:cubicBezTo>
                    <a:pt x="65" y="3"/>
                    <a:pt x="52" y="0"/>
                    <a:pt x="38" y="3"/>
                  </a:cubicBezTo>
                  <a:cubicBezTo>
                    <a:pt x="15" y="8"/>
                    <a:pt x="0" y="31"/>
                    <a:pt x="5" y="55"/>
                  </a:cubicBezTo>
                  <a:cubicBezTo>
                    <a:pt x="8" y="68"/>
                    <a:pt x="16" y="79"/>
                    <a:pt x="28" y="85"/>
                  </a:cubicBezTo>
                  <a:cubicBezTo>
                    <a:pt x="20" y="79"/>
                    <a:pt x="14" y="70"/>
                    <a:pt x="12" y="60"/>
                  </a:cubicBezTo>
                  <a:close/>
                </a:path>
              </a:pathLst>
            </a:custGeom>
            <a:gradFill rotWithShape="1">
              <a:gsLst>
                <a:gs pos="0">
                  <a:schemeClr val="accent2"/>
                </a:gs>
                <a:gs pos="100000">
                  <a:schemeClr val="accent3"/>
                </a:gs>
              </a:gsLst>
              <a:lin ang="18900000" scaled="1"/>
            </a:gradFill>
            <a:ln w="9525">
              <a:noFill/>
              <a:round/>
              <a:headEnd/>
              <a:tailEnd/>
            </a:ln>
            <a:effectLst/>
          </p:spPr>
          <p:txBody>
            <a:bodyPr/>
            <a:lstStyle/>
            <a:p>
              <a:pPr fontAlgn="auto">
                <a:spcBef>
                  <a:spcPts val="0"/>
                </a:spcBef>
                <a:spcAft>
                  <a:spcPts val="0"/>
                </a:spcAft>
                <a:defRPr/>
              </a:pPr>
              <a:endParaRPr lang="en-US" dirty="0">
                <a:latin typeface="+mn-lt"/>
              </a:endParaRPr>
            </a:p>
          </p:txBody>
        </p:sp>
        <p:sp>
          <p:nvSpPr>
            <p:cNvPr id="23" name="Freeform 7"/>
            <p:cNvSpPr>
              <a:spLocks/>
            </p:cNvSpPr>
            <p:nvPr/>
          </p:nvSpPr>
          <p:spPr bwMode="auto">
            <a:xfrm>
              <a:off x="114525798" y="106344180"/>
              <a:ext cx="187875" cy="225694"/>
            </a:xfrm>
            <a:custGeom>
              <a:avLst/>
              <a:gdLst/>
              <a:ahLst/>
              <a:cxnLst>
                <a:cxn ang="0">
                  <a:pos x="10" y="43"/>
                </a:cxn>
                <a:cxn ang="0">
                  <a:pos x="30" y="5"/>
                </a:cxn>
                <a:cxn ang="0">
                  <a:pos x="50" y="6"/>
                </a:cxn>
                <a:cxn ang="0">
                  <a:pos x="25" y="3"/>
                </a:cxn>
                <a:cxn ang="0">
                  <a:pos x="5" y="41"/>
                </a:cxn>
                <a:cxn ang="0">
                  <a:pos x="22" y="60"/>
                </a:cxn>
                <a:cxn ang="0">
                  <a:pos x="10" y="43"/>
                </a:cxn>
              </a:cxnLst>
              <a:rect l="0" t="0" r="r" b="b"/>
              <a:pathLst>
                <a:path w="50" h="60">
                  <a:moveTo>
                    <a:pt x="10" y="43"/>
                  </a:moveTo>
                  <a:cubicBezTo>
                    <a:pt x="5" y="27"/>
                    <a:pt x="14" y="10"/>
                    <a:pt x="30" y="5"/>
                  </a:cubicBezTo>
                  <a:cubicBezTo>
                    <a:pt x="37" y="3"/>
                    <a:pt x="44" y="4"/>
                    <a:pt x="50" y="6"/>
                  </a:cubicBezTo>
                  <a:cubicBezTo>
                    <a:pt x="43" y="1"/>
                    <a:pt x="34" y="0"/>
                    <a:pt x="25" y="3"/>
                  </a:cubicBezTo>
                  <a:cubicBezTo>
                    <a:pt x="9" y="8"/>
                    <a:pt x="0" y="25"/>
                    <a:pt x="5" y="41"/>
                  </a:cubicBezTo>
                  <a:cubicBezTo>
                    <a:pt x="8" y="50"/>
                    <a:pt x="14" y="56"/>
                    <a:pt x="22" y="60"/>
                  </a:cubicBezTo>
                  <a:cubicBezTo>
                    <a:pt x="17" y="56"/>
                    <a:pt x="12" y="50"/>
                    <a:pt x="10" y="43"/>
                  </a:cubicBezTo>
                  <a:close/>
                </a:path>
              </a:pathLst>
            </a:custGeom>
            <a:gradFill rotWithShape="1">
              <a:gsLst>
                <a:gs pos="0">
                  <a:schemeClr val="accent1"/>
                </a:gs>
                <a:gs pos="100000">
                  <a:schemeClr val="accent3"/>
                </a:gs>
              </a:gsLst>
              <a:lin ang="18900000" scaled="1"/>
            </a:gradFill>
            <a:ln w="9525">
              <a:noFill/>
              <a:round/>
              <a:headEnd/>
              <a:tailEnd/>
            </a:ln>
            <a:effectLst/>
          </p:spPr>
          <p:txBody>
            <a:bodyPr/>
            <a:lstStyle/>
            <a:p>
              <a:pPr fontAlgn="auto">
                <a:spcBef>
                  <a:spcPts val="0"/>
                </a:spcBef>
                <a:spcAft>
                  <a:spcPts val="0"/>
                </a:spcAft>
                <a:defRPr/>
              </a:pPr>
              <a:endParaRPr lang="en-US" dirty="0">
                <a:latin typeface="+mn-lt"/>
              </a:endParaRPr>
            </a:p>
          </p:txBody>
        </p:sp>
        <p:sp>
          <p:nvSpPr>
            <p:cNvPr id="24" name="Freeform 8"/>
            <p:cNvSpPr>
              <a:spLocks/>
            </p:cNvSpPr>
            <p:nvPr/>
          </p:nvSpPr>
          <p:spPr bwMode="auto">
            <a:xfrm>
              <a:off x="114551673" y="106344180"/>
              <a:ext cx="229500" cy="172657"/>
            </a:xfrm>
            <a:custGeom>
              <a:avLst/>
              <a:gdLst/>
              <a:ahLst/>
              <a:cxnLst>
                <a:cxn ang="0">
                  <a:pos x="7" y="26"/>
                </a:cxn>
                <a:cxn ang="0">
                  <a:pos x="48" y="13"/>
                </a:cxn>
                <a:cxn ang="0">
                  <a:pos x="61" y="28"/>
                </a:cxn>
                <a:cxn ang="0">
                  <a:pos x="46" y="7"/>
                </a:cxn>
                <a:cxn ang="0">
                  <a:pos x="5" y="20"/>
                </a:cxn>
                <a:cxn ang="0">
                  <a:pos x="4" y="46"/>
                </a:cxn>
                <a:cxn ang="0">
                  <a:pos x="7" y="26"/>
                </a:cxn>
              </a:cxnLst>
              <a:rect l="0" t="0" r="r" b="b"/>
              <a:pathLst>
                <a:path w="61" h="46">
                  <a:moveTo>
                    <a:pt x="7" y="26"/>
                  </a:moveTo>
                  <a:cubicBezTo>
                    <a:pt x="14" y="11"/>
                    <a:pt x="33" y="5"/>
                    <a:pt x="48" y="13"/>
                  </a:cubicBezTo>
                  <a:cubicBezTo>
                    <a:pt x="54" y="17"/>
                    <a:pt x="59" y="22"/>
                    <a:pt x="61" y="28"/>
                  </a:cubicBezTo>
                  <a:cubicBezTo>
                    <a:pt x="60" y="20"/>
                    <a:pt x="54" y="12"/>
                    <a:pt x="46" y="7"/>
                  </a:cubicBezTo>
                  <a:cubicBezTo>
                    <a:pt x="31" y="0"/>
                    <a:pt x="13" y="5"/>
                    <a:pt x="5" y="20"/>
                  </a:cubicBezTo>
                  <a:cubicBezTo>
                    <a:pt x="0" y="29"/>
                    <a:pt x="0" y="38"/>
                    <a:pt x="4" y="46"/>
                  </a:cubicBezTo>
                  <a:cubicBezTo>
                    <a:pt x="2" y="40"/>
                    <a:pt x="3" y="32"/>
                    <a:pt x="7" y="26"/>
                  </a:cubicBezTo>
                  <a:close/>
                </a:path>
              </a:pathLst>
            </a:custGeom>
            <a:gradFill rotWithShape="1">
              <a:gsLst>
                <a:gs pos="0">
                  <a:schemeClr val="accent1"/>
                </a:gs>
                <a:gs pos="100000">
                  <a:schemeClr val="accent3"/>
                </a:gs>
              </a:gsLst>
              <a:lin ang="18900000" scaled="1"/>
            </a:gradFill>
            <a:ln w="9525">
              <a:noFill/>
              <a:round/>
              <a:headEnd/>
              <a:tailEnd/>
            </a:ln>
            <a:effectLst/>
          </p:spPr>
          <p:txBody>
            <a:bodyPr/>
            <a:lstStyle/>
            <a:p>
              <a:pPr fontAlgn="auto">
                <a:spcBef>
                  <a:spcPts val="0"/>
                </a:spcBef>
                <a:spcAft>
                  <a:spcPts val="0"/>
                </a:spcAft>
                <a:defRPr/>
              </a:pPr>
              <a:endParaRPr lang="en-US" dirty="0">
                <a:latin typeface="+mn-lt"/>
              </a:endParaRPr>
            </a:p>
          </p:txBody>
        </p:sp>
      </p:grpSp>
      <p:sp>
        <p:nvSpPr>
          <p:cNvPr id="6" name="Title 5"/>
          <p:cNvSpPr>
            <a:spLocks noGrp="1"/>
          </p:cNvSpPr>
          <p:nvPr>
            <p:ph type="title"/>
          </p:nvPr>
        </p:nvSpPr>
        <p:spPr>
          <a:xfrm>
            <a:off x="1046176" y="452437"/>
            <a:ext cx="7620000" cy="685800"/>
          </a:xfrm>
        </p:spPr>
        <p:txBody>
          <a:bodyPr>
            <a:normAutofit fontScale="90000"/>
          </a:bodyPr>
          <a:lstStyle/>
          <a:p>
            <a:r>
              <a:rPr lang="en-US" dirty="0"/>
              <a:t>What is Young Leadership Collaborative? </a:t>
            </a:r>
            <a:r>
              <a:rPr lang="en-US" sz="3100" dirty="0"/>
              <a:t>(YLC)</a:t>
            </a:r>
          </a:p>
        </p:txBody>
      </p:sp>
      <p:sp>
        <p:nvSpPr>
          <p:cNvPr id="9" name="Content Placeholder 8"/>
          <p:cNvSpPr>
            <a:spLocks noGrp="1"/>
          </p:cNvSpPr>
          <p:nvPr>
            <p:ph sz="half" idx="1"/>
          </p:nvPr>
        </p:nvSpPr>
        <p:spPr>
          <a:xfrm>
            <a:off x="1219200" y="1371600"/>
            <a:ext cx="4038600" cy="5334000"/>
          </a:xfrm>
        </p:spPr>
        <p:txBody>
          <a:bodyPr>
            <a:noAutofit/>
          </a:bodyPr>
          <a:lstStyle/>
          <a:p>
            <a:pPr>
              <a:lnSpc>
                <a:spcPct val="120000"/>
              </a:lnSpc>
              <a:buNone/>
              <a:defRPr/>
            </a:pPr>
            <a:r>
              <a:rPr lang="en-US" sz="1600" b="1" dirty="0">
                <a:solidFill>
                  <a:srgbClr val="FFC000"/>
                </a:solidFill>
              </a:rPr>
              <a:t>About</a:t>
            </a:r>
          </a:p>
          <a:p>
            <a:pPr>
              <a:spcBef>
                <a:spcPts val="400"/>
              </a:spcBef>
              <a:defRPr/>
            </a:pPr>
            <a:r>
              <a:rPr lang="en-US" sz="1100" dirty="0"/>
              <a:t>YLC is a Young Adult Program sponsored through the Sacramento Black Chamber of Commerce Foundation (SBCCF) that provides financial literacy to students between 16 and 23.  Along with many other contributions from small and large businesses in Sacramento, the SBCCF is able to support this program and provide scholarships to qualifying students. Not all participants have to be interested in having their own business.  The curriculum offers business and personal workshops.</a:t>
            </a:r>
          </a:p>
          <a:p>
            <a:pPr>
              <a:spcBef>
                <a:spcPts val="400"/>
              </a:spcBef>
              <a:defRPr/>
            </a:pPr>
            <a:endParaRPr lang="en-US" sz="1100" b="1" dirty="0">
              <a:solidFill>
                <a:srgbClr val="FFC000"/>
              </a:solidFill>
            </a:endParaRPr>
          </a:p>
          <a:p>
            <a:pPr>
              <a:spcBef>
                <a:spcPts val="400"/>
              </a:spcBef>
              <a:defRPr/>
            </a:pPr>
            <a:r>
              <a:rPr lang="en-US" sz="1600" b="1" dirty="0">
                <a:solidFill>
                  <a:srgbClr val="FFC000"/>
                </a:solidFill>
              </a:rPr>
              <a:t>Mission</a:t>
            </a:r>
            <a:r>
              <a:rPr lang="en-US" sz="1400" dirty="0"/>
              <a:t/>
            </a:r>
            <a:br>
              <a:rPr lang="en-US" sz="1400" dirty="0"/>
            </a:br>
            <a:r>
              <a:rPr lang="en-US" sz="1100" dirty="0" smtClean="0"/>
              <a:t>Educate</a:t>
            </a:r>
            <a:r>
              <a:rPr lang="en-US" sz="1100" dirty="0"/>
              <a:t>, empower and inspire diverse students</a:t>
            </a:r>
          </a:p>
          <a:p>
            <a:pPr>
              <a:spcBef>
                <a:spcPts val="400"/>
              </a:spcBef>
              <a:defRPr/>
            </a:pPr>
            <a:r>
              <a:rPr lang="en-US" sz="1600" b="1" dirty="0" smtClean="0">
                <a:solidFill>
                  <a:srgbClr val="FFC000"/>
                </a:solidFill>
              </a:rPr>
              <a:t>Vision:</a:t>
            </a:r>
            <a:endParaRPr lang="en-US" sz="1600" b="1" dirty="0">
              <a:solidFill>
                <a:srgbClr val="FFC000"/>
              </a:solidFill>
            </a:endParaRPr>
          </a:p>
          <a:p>
            <a:pPr>
              <a:spcBef>
                <a:spcPts val="400"/>
              </a:spcBef>
              <a:defRPr/>
            </a:pPr>
            <a:r>
              <a:rPr lang="en-US" sz="1100" dirty="0"/>
              <a:t>Promote opportunities for future generations that create economic vitality</a:t>
            </a:r>
          </a:p>
          <a:p>
            <a:pPr>
              <a:lnSpc>
                <a:spcPct val="120000"/>
              </a:lnSpc>
              <a:buNone/>
              <a:defRPr/>
            </a:pPr>
            <a:endParaRPr lang="en-US" sz="1100" b="1" dirty="0" smtClean="0">
              <a:solidFill>
                <a:srgbClr val="FFC000"/>
              </a:solidFill>
            </a:endParaRPr>
          </a:p>
          <a:p>
            <a:pPr>
              <a:lnSpc>
                <a:spcPct val="120000"/>
              </a:lnSpc>
              <a:buNone/>
              <a:defRPr/>
            </a:pPr>
            <a:r>
              <a:rPr lang="en-US" sz="1600" b="1" dirty="0" smtClean="0">
                <a:solidFill>
                  <a:srgbClr val="FFC000"/>
                </a:solidFill>
              </a:rPr>
              <a:t>Goals</a:t>
            </a:r>
            <a:endParaRPr lang="en-US" sz="1600" b="1" dirty="0">
              <a:solidFill>
                <a:srgbClr val="FFC000"/>
              </a:solidFill>
            </a:endParaRPr>
          </a:p>
          <a:p>
            <a:pPr marL="285750" lvl="0" indent="-285750">
              <a:buFont typeface="Wingdings" panose="05000000000000000000" pitchFamily="2" charset="2"/>
              <a:buChar char="v"/>
            </a:pPr>
            <a:r>
              <a:rPr lang="en-GB" sz="1100" dirty="0"/>
              <a:t>Increase the number of youth who can develop the economic capacities to succeed in creating and maintaining their own wealth.</a:t>
            </a:r>
            <a:endParaRPr lang="en-US" sz="1100" dirty="0"/>
          </a:p>
          <a:p>
            <a:pPr marL="285750" lvl="0" indent="-285750">
              <a:buFont typeface="Wingdings" panose="05000000000000000000" pitchFamily="2" charset="2"/>
              <a:buChar char="v"/>
            </a:pPr>
            <a:r>
              <a:rPr lang="en-GB" sz="1100" dirty="0"/>
              <a:t>Mentorship by Sacramento business leaders.</a:t>
            </a:r>
            <a:endParaRPr lang="en-US" sz="1100" dirty="0"/>
          </a:p>
          <a:p>
            <a:pPr marL="285750" lvl="0" indent="-285750">
              <a:buFont typeface="Wingdings" panose="05000000000000000000" pitchFamily="2" charset="2"/>
              <a:buChar char="v"/>
            </a:pPr>
            <a:r>
              <a:rPr lang="en-GB" sz="1100" dirty="0"/>
              <a:t>Create competent, caring and courageous business leaders.</a:t>
            </a:r>
            <a:endParaRPr lang="en-US" sz="1100" dirty="0"/>
          </a:p>
          <a:p>
            <a:pPr marL="285750" indent="-285750">
              <a:buFont typeface="Wingdings" panose="05000000000000000000" pitchFamily="2" charset="2"/>
              <a:buChar char="v"/>
            </a:pPr>
            <a:r>
              <a:rPr lang="en-GB" sz="1100" dirty="0"/>
              <a:t>Provide scholarships for participants</a:t>
            </a:r>
            <a:r>
              <a:rPr lang="en-GB" sz="1400" dirty="0"/>
              <a:t>.</a:t>
            </a:r>
          </a:p>
          <a:p>
            <a:pPr marL="285750" indent="-285750">
              <a:buFont typeface="Wingdings" panose="05000000000000000000" pitchFamily="2" charset="2"/>
              <a:buChar char="v"/>
            </a:pPr>
            <a:r>
              <a:rPr lang="en-GB" sz="1100" dirty="0"/>
              <a:t>Support the young adults on their next steps after graduation.</a:t>
            </a:r>
          </a:p>
          <a:p>
            <a:endParaRPr lang="en-US" sz="1100" dirty="0"/>
          </a:p>
        </p:txBody>
      </p:sp>
      <p:sp>
        <p:nvSpPr>
          <p:cNvPr id="13" name="Subtitle 12"/>
          <p:cNvSpPr>
            <a:spLocks noGrp="1"/>
          </p:cNvSpPr>
          <p:nvPr>
            <p:ph type="subTitle" idx="11"/>
          </p:nvPr>
        </p:nvSpPr>
        <p:spPr>
          <a:xfrm>
            <a:off x="1066800" y="990600"/>
            <a:ext cx="6400800" cy="457200"/>
          </a:xfrm>
        </p:spPr>
        <p:txBody>
          <a:bodyPr>
            <a:normAutofit/>
          </a:bodyPr>
          <a:lstStyle/>
          <a:p>
            <a:r>
              <a:rPr lang="en-US" sz="1800" dirty="0">
                <a:solidFill>
                  <a:srgbClr val="C00000"/>
                </a:solidFill>
              </a:rPr>
              <a:t>What can it do for me?</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5328901" y="3352800"/>
            <a:ext cx="3632285" cy="2050727"/>
          </a:xfrm>
          <a:prstGeom prst="rect">
            <a:avLst/>
          </a:prstGeom>
          <a:ln>
            <a:noFill/>
          </a:ln>
          <a:effectLst>
            <a:outerShdw blurRad="292100" dist="139700" dir="2700000" algn="tl" rotWithShape="0">
              <a:srgbClr val="333333">
                <a:alpha val="65000"/>
              </a:srgbClr>
            </a:outerShdw>
          </a:effectLst>
        </p:spPr>
      </p:pic>
      <p:sp>
        <p:nvSpPr>
          <p:cNvPr id="5" name="Round Diagonal Corner Rectangle 4"/>
          <p:cNvSpPr/>
          <p:nvPr/>
        </p:nvSpPr>
        <p:spPr>
          <a:xfrm>
            <a:off x="5434613" y="1605907"/>
            <a:ext cx="3252187" cy="1289694"/>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p:cNvSpPr txBox="1"/>
          <p:nvPr/>
        </p:nvSpPr>
        <p:spPr>
          <a:xfrm>
            <a:off x="5434613" y="1605907"/>
            <a:ext cx="3292875" cy="1077218"/>
          </a:xfrm>
          <a:prstGeom prst="rect">
            <a:avLst/>
          </a:prstGeom>
          <a:noFill/>
        </p:spPr>
        <p:txBody>
          <a:bodyPr wrap="square" rtlCol="0">
            <a:spAutoFit/>
          </a:bodyPr>
          <a:lstStyle/>
          <a:p>
            <a:pPr lvl="0"/>
            <a:r>
              <a:rPr lang="en-US" sz="1200" b="1" dirty="0">
                <a:solidFill>
                  <a:srgbClr val="FFC000"/>
                </a:solidFill>
                <a:latin typeface="Verdana"/>
              </a:rPr>
              <a:t> </a:t>
            </a:r>
            <a:r>
              <a:rPr lang="en-US" sz="1200" b="1" dirty="0">
                <a:solidFill>
                  <a:schemeClr val="accent3">
                    <a:lumMod val="50000"/>
                  </a:schemeClr>
                </a:solidFill>
                <a:latin typeface="Verdana"/>
              </a:rPr>
              <a:t>Leadership </a:t>
            </a:r>
            <a:r>
              <a:rPr lang="en-US" sz="1000" b="1" dirty="0">
                <a:solidFill>
                  <a:schemeClr val="bg1"/>
                </a:solidFill>
              </a:rPr>
              <a:t>[</a:t>
            </a:r>
            <a:r>
              <a:rPr lang="en-US" sz="1000" b="1" dirty="0" err="1">
                <a:solidFill>
                  <a:schemeClr val="bg1"/>
                </a:solidFill>
              </a:rPr>
              <a:t>lēdərˌSHip</a:t>
            </a:r>
            <a:r>
              <a:rPr lang="en-US" sz="1000" b="1" dirty="0">
                <a:solidFill>
                  <a:schemeClr val="bg1"/>
                </a:solidFill>
              </a:rPr>
              <a:t>] </a:t>
            </a:r>
            <a:endParaRPr lang="en-US" sz="1000" b="1" dirty="0">
              <a:solidFill>
                <a:srgbClr val="979797"/>
              </a:solidFill>
            </a:endParaRPr>
          </a:p>
          <a:p>
            <a:pPr lvl="0"/>
            <a:endParaRPr lang="en-US" sz="1000" b="1" dirty="0">
              <a:solidFill>
                <a:srgbClr val="979797"/>
              </a:solidFill>
            </a:endParaRPr>
          </a:p>
          <a:p>
            <a:pPr lvl="0"/>
            <a:r>
              <a:rPr lang="en-US" sz="1050" dirty="0">
                <a:latin typeface="Andalus" panose="02020603050405020304" pitchFamily="18" charset="-78"/>
                <a:cs typeface="Andalus" panose="02020603050405020304" pitchFamily="18" charset="-78"/>
              </a:rPr>
              <a:t>1. The action of leading a group of people or an organization.</a:t>
            </a:r>
          </a:p>
          <a:p>
            <a:pPr lvl="0"/>
            <a:endParaRPr lang="en-US" sz="1050" dirty="0">
              <a:latin typeface="Andalus" panose="02020603050405020304" pitchFamily="18" charset="-78"/>
              <a:cs typeface="Andalus" panose="02020603050405020304" pitchFamily="18" charset="-78"/>
            </a:endParaRPr>
          </a:p>
          <a:p>
            <a:pPr lvl="0"/>
            <a:r>
              <a:rPr lang="en-US" sz="1050" dirty="0">
                <a:latin typeface="Andalus" panose="02020603050405020304" pitchFamily="18" charset="-78"/>
                <a:cs typeface="Andalus" panose="02020603050405020304" pitchFamily="18" charset="-78"/>
              </a:rPr>
              <a:t>2. A first or principal performer of a group.</a:t>
            </a:r>
          </a:p>
        </p:txBody>
      </p:sp>
      <p:sp>
        <p:nvSpPr>
          <p:cNvPr id="16" name="TextBox 15"/>
          <p:cNvSpPr txBox="1"/>
          <p:nvPr/>
        </p:nvSpPr>
        <p:spPr>
          <a:xfrm>
            <a:off x="5305227" y="5403527"/>
            <a:ext cx="1582444" cy="230832"/>
          </a:xfrm>
          <a:prstGeom prst="rect">
            <a:avLst/>
          </a:prstGeom>
          <a:noFill/>
        </p:spPr>
        <p:txBody>
          <a:bodyPr wrap="square" rtlCol="0">
            <a:spAutoFit/>
          </a:bodyPr>
          <a:lstStyle/>
          <a:p>
            <a:r>
              <a:rPr lang="en-US" sz="900" dirty="0">
                <a:solidFill>
                  <a:schemeClr val="bg1">
                    <a:lumMod val="65000"/>
                  </a:schemeClr>
                </a:solidFill>
              </a:rPr>
              <a:t>Saturday Workshop</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11"/>
          <p:cNvSpPr>
            <a:spLocks noGrp="1"/>
          </p:cNvSpPr>
          <p:nvPr>
            <p:ph idx="1"/>
          </p:nvPr>
        </p:nvSpPr>
        <p:spPr>
          <a:xfrm>
            <a:off x="1387476" y="1600200"/>
            <a:ext cx="7315200" cy="4876800"/>
          </a:xfrm>
        </p:spPr>
        <p:txBody>
          <a:bodyPr>
            <a:normAutofit/>
          </a:bodyPr>
          <a:lstStyle/>
          <a:p>
            <a:pPr marL="0" indent="0">
              <a:buNone/>
            </a:pPr>
            <a:r>
              <a:rPr lang="en-GB" sz="1700" b="1" dirty="0">
                <a:solidFill>
                  <a:schemeClr val="accent3">
                    <a:lumMod val="50000"/>
                  </a:schemeClr>
                </a:solidFill>
              </a:rPr>
              <a:t>Structure of the YLC:</a:t>
            </a:r>
            <a:r>
              <a:rPr lang="en-GB" sz="1700" dirty="0"/>
              <a:t/>
            </a:r>
            <a:br>
              <a:rPr lang="en-GB" sz="1700" dirty="0"/>
            </a:br>
            <a:r>
              <a:rPr lang="en-GB" sz="1300" dirty="0"/>
              <a:t>The Young Leadership Collaborative will provide students the theoretical and practical tools necessary to be successful in business.</a:t>
            </a:r>
            <a:endParaRPr lang="en-US" sz="1300" dirty="0"/>
          </a:p>
          <a:p>
            <a:pPr marL="0" indent="0">
              <a:lnSpc>
                <a:spcPct val="150000"/>
              </a:lnSpc>
              <a:buNone/>
            </a:pPr>
            <a:r>
              <a:rPr lang="en-GB" sz="1600" b="1" dirty="0">
                <a:solidFill>
                  <a:schemeClr val="accent3">
                    <a:lumMod val="50000"/>
                  </a:schemeClr>
                </a:solidFill>
              </a:rPr>
              <a:t>Workshops :</a:t>
            </a:r>
            <a:endParaRPr lang="en-US" sz="1600" dirty="0">
              <a:solidFill>
                <a:schemeClr val="accent3">
                  <a:lumMod val="50000"/>
                </a:schemeClr>
              </a:solidFill>
            </a:endParaRPr>
          </a:p>
          <a:p>
            <a:pPr lvl="1">
              <a:spcBef>
                <a:spcPts val="0"/>
              </a:spcBef>
              <a:buFont typeface="Wingdings" panose="05000000000000000000" pitchFamily="2" charset="2"/>
              <a:buChar char="v"/>
            </a:pPr>
            <a:r>
              <a:rPr lang="en-GB" sz="1200" dirty="0"/>
              <a:t>Credit Management</a:t>
            </a:r>
            <a:endParaRPr lang="en-US" sz="1200" dirty="0"/>
          </a:p>
          <a:p>
            <a:pPr lvl="1">
              <a:spcBef>
                <a:spcPts val="0"/>
              </a:spcBef>
              <a:buFont typeface="Wingdings" panose="05000000000000000000" pitchFamily="2" charset="2"/>
              <a:buChar char="v"/>
            </a:pPr>
            <a:r>
              <a:rPr lang="en-US" sz="1200" dirty="0"/>
              <a:t>Personal Money Management</a:t>
            </a:r>
          </a:p>
          <a:p>
            <a:pPr lvl="1">
              <a:spcBef>
                <a:spcPts val="0"/>
              </a:spcBef>
              <a:buFont typeface="Wingdings" panose="05000000000000000000" pitchFamily="2" charset="2"/>
              <a:buChar char="v"/>
            </a:pPr>
            <a:r>
              <a:rPr lang="en-GB" sz="1200" dirty="0"/>
              <a:t>Savings/Retirement Planning</a:t>
            </a:r>
            <a:endParaRPr lang="en-US" sz="1200" dirty="0"/>
          </a:p>
          <a:p>
            <a:pPr lvl="1">
              <a:spcBef>
                <a:spcPts val="0"/>
              </a:spcBef>
              <a:buFont typeface="Wingdings" panose="05000000000000000000" pitchFamily="2" charset="2"/>
              <a:buChar char="v"/>
            </a:pPr>
            <a:r>
              <a:rPr lang="en-US" sz="1200" dirty="0"/>
              <a:t>Personal Brand</a:t>
            </a:r>
          </a:p>
          <a:p>
            <a:pPr lvl="1">
              <a:spcBef>
                <a:spcPts val="0"/>
              </a:spcBef>
              <a:buFont typeface="Wingdings" panose="05000000000000000000" pitchFamily="2" charset="2"/>
              <a:buChar char="v"/>
            </a:pPr>
            <a:r>
              <a:rPr lang="en-GB" sz="1200" dirty="0"/>
              <a:t>Career Exploration and Preparation</a:t>
            </a:r>
            <a:endParaRPr lang="en-US" sz="1200" dirty="0"/>
          </a:p>
          <a:p>
            <a:pPr lvl="1">
              <a:spcBef>
                <a:spcPts val="0"/>
              </a:spcBef>
              <a:buFont typeface="Wingdings" panose="05000000000000000000" pitchFamily="2" charset="2"/>
              <a:buChar char="v"/>
            </a:pPr>
            <a:r>
              <a:rPr lang="en-GB" sz="1200" dirty="0"/>
              <a:t>Internships/Projects</a:t>
            </a:r>
          </a:p>
          <a:p>
            <a:pPr lvl="1">
              <a:spcBef>
                <a:spcPts val="0"/>
              </a:spcBef>
              <a:buFont typeface="Wingdings" panose="05000000000000000000" pitchFamily="2" charset="2"/>
              <a:buChar char="v"/>
            </a:pPr>
            <a:r>
              <a:rPr lang="en-US" sz="1200" dirty="0"/>
              <a:t>Resume and Interview Skills</a:t>
            </a:r>
          </a:p>
          <a:p>
            <a:pPr marL="0" lvl="0" indent="0">
              <a:lnSpc>
                <a:spcPct val="160000"/>
              </a:lnSpc>
              <a:buNone/>
            </a:pPr>
            <a:r>
              <a:rPr lang="en-US" sz="1600" b="1" dirty="0">
                <a:solidFill>
                  <a:schemeClr val="accent3">
                    <a:lumMod val="50000"/>
                  </a:schemeClr>
                </a:solidFill>
              </a:rPr>
              <a:t>Expected Outcomes:</a:t>
            </a:r>
          </a:p>
          <a:p>
            <a:pPr marL="0" lvl="0" indent="0">
              <a:buNone/>
            </a:pPr>
            <a:r>
              <a:rPr lang="en-US" sz="1100" b="1" dirty="0">
                <a:solidFill>
                  <a:srgbClr val="676767"/>
                </a:solidFill>
              </a:rPr>
              <a:t>High School Students:</a:t>
            </a:r>
          </a:p>
          <a:p>
            <a:pPr marL="0" lvl="0" indent="0">
              <a:buNone/>
            </a:pPr>
            <a:r>
              <a:rPr lang="en-US" sz="1100" dirty="0">
                <a:solidFill>
                  <a:srgbClr val="676767"/>
                </a:solidFill>
              </a:rPr>
              <a:t>To create real-life learning experiences that provide knowledgeable skills and abilities that build entrepreneurial and independent confidence and competence.</a:t>
            </a:r>
          </a:p>
          <a:p>
            <a:pPr marL="0" lvl="0" indent="0">
              <a:buNone/>
            </a:pPr>
            <a:endParaRPr lang="en-US" sz="1100" dirty="0">
              <a:solidFill>
                <a:srgbClr val="676767"/>
              </a:solidFill>
            </a:endParaRPr>
          </a:p>
          <a:p>
            <a:pPr marL="0" lvl="0" indent="0">
              <a:buNone/>
            </a:pPr>
            <a:r>
              <a:rPr lang="en-US" sz="1100" b="1" dirty="0">
                <a:solidFill>
                  <a:srgbClr val="676767"/>
                </a:solidFill>
              </a:rPr>
              <a:t>College Students:</a:t>
            </a:r>
          </a:p>
          <a:p>
            <a:pPr marL="0" lvl="0" indent="0">
              <a:buNone/>
            </a:pPr>
            <a:r>
              <a:rPr lang="en-US" sz="1100" dirty="0">
                <a:solidFill>
                  <a:srgbClr val="676767"/>
                </a:solidFill>
              </a:rPr>
              <a:t>To prepare students for the reality of tomorrow’s markets, YLC will provide an understanding of the social, cultural, environmental and economic perspectives required for business success in a competitive environment.</a:t>
            </a:r>
          </a:p>
          <a:p>
            <a:pPr marL="0" lvl="0" indent="0">
              <a:buNone/>
            </a:pPr>
            <a:endParaRPr lang="en-US" sz="1100" dirty="0">
              <a:solidFill>
                <a:srgbClr val="676767"/>
              </a:solidFill>
            </a:endParaRPr>
          </a:p>
          <a:p>
            <a:pPr marL="0" lvl="0" indent="0">
              <a:buNone/>
            </a:pPr>
            <a:endParaRPr lang="en-US" sz="1100" dirty="0">
              <a:solidFill>
                <a:srgbClr val="676767"/>
              </a:solidFill>
            </a:endParaRPr>
          </a:p>
        </p:txBody>
      </p:sp>
      <p:sp>
        <p:nvSpPr>
          <p:cNvPr id="8" name="Title 7"/>
          <p:cNvSpPr>
            <a:spLocks noGrp="1"/>
          </p:cNvSpPr>
          <p:nvPr>
            <p:ph type="title"/>
          </p:nvPr>
        </p:nvSpPr>
        <p:spPr/>
        <p:txBody>
          <a:bodyPr/>
          <a:lstStyle/>
          <a:p>
            <a:r>
              <a:rPr lang="en-US" dirty="0"/>
              <a:t>The Classes and Curriculum</a:t>
            </a:r>
          </a:p>
        </p:txBody>
      </p:sp>
      <p:sp>
        <p:nvSpPr>
          <p:cNvPr id="9" name="Subtitle 8"/>
          <p:cNvSpPr>
            <a:spLocks noGrp="1"/>
          </p:cNvSpPr>
          <p:nvPr>
            <p:ph type="subTitle" idx="11"/>
          </p:nvPr>
        </p:nvSpPr>
        <p:spPr/>
        <p:txBody>
          <a:bodyPr/>
          <a:lstStyle/>
          <a:p>
            <a:r>
              <a:rPr lang="en-US" dirty="0"/>
              <a:t>What will be taught? What should I expect?</a:t>
            </a:r>
          </a:p>
        </p:txBody>
      </p:sp>
      <p:grpSp>
        <p:nvGrpSpPr>
          <p:cNvPr id="6" name="Group 2"/>
          <p:cNvGrpSpPr>
            <a:grpSpLocks/>
          </p:cNvGrpSpPr>
          <p:nvPr/>
        </p:nvGrpSpPr>
        <p:grpSpPr bwMode="auto">
          <a:xfrm>
            <a:off x="8077200" y="304800"/>
            <a:ext cx="635000" cy="685800"/>
            <a:chOff x="114379548" y="106280986"/>
            <a:chExt cx="450000" cy="487500"/>
          </a:xfrm>
        </p:grpSpPr>
        <p:sp>
          <p:nvSpPr>
            <p:cNvPr id="7" name="Freeform 3"/>
            <p:cNvSpPr>
              <a:spLocks/>
            </p:cNvSpPr>
            <p:nvPr/>
          </p:nvSpPr>
          <p:spPr bwMode="auto">
            <a:xfrm>
              <a:off x="114398673" y="106461542"/>
              <a:ext cx="430875" cy="306944"/>
            </a:xfrm>
            <a:custGeom>
              <a:avLst/>
              <a:gdLst/>
              <a:ahLst/>
              <a:cxnLst>
                <a:cxn ang="0">
                  <a:pos x="101" y="37"/>
                </a:cxn>
                <a:cxn ang="0">
                  <a:pos x="23" y="54"/>
                </a:cxn>
                <a:cxn ang="0">
                  <a:pos x="0" y="24"/>
                </a:cxn>
                <a:cxn ang="0">
                  <a:pos x="26" y="65"/>
                </a:cxn>
                <a:cxn ang="0">
                  <a:pos x="103" y="48"/>
                </a:cxn>
                <a:cxn ang="0">
                  <a:pos x="110" y="0"/>
                </a:cxn>
                <a:cxn ang="0">
                  <a:pos x="101" y="37"/>
                </a:cxn>
              </a:cxnLst>
              <a:rect l="0" t="0" r="r" b="b"/>
              <a:pathLst>
                <a:path w="115" h="82">
                  <a:moveTo>
                    <a:pt x="101" y="37"/>
                  </a:moveTo>
                  <a:cubicBezTo>
                    <a:pt x="84" y="64"/>
                    <a:pt x="49" y="71"/>
                    <a:pt x="23" y="54"/>
                  </a:cubicBezTo>
                  <a:cubicBezTo>
                    <a:pt x="12" y="47"/>
                    <a:pt x="4" y="36"/>
                    <a:pt x="0" y="24"/>
                  </a:cubicBezTo>
                  <a:cubicBezTo>
                    <a:pt x="2" y="40"/>
                    <a:pt x="11" y="56"/>
                    <a:pt x="26" y="65"/>
                  </a:cubicBezTo>
                  <a:cubicBezTo>
                    <a:pt x="52" y="82"/>
                    <a:pt x="87" y="75"/>
                    <a:pt x="103" y="48"/>
                  </a:cubicBezTo>
                  <a:cubicBezTo>
                    <a:pt x="113" y="34"/>
                    <a:pt x="115" y="16"/>
                    <a:pt x="110" y="0"/>
                  </a:cubicBezTo>
                  <a:cubicBezTo>
                    <a:pt x="111" y="13"/>
                    <a:pt x="108" y="26"/>
                    <a:pt x="101" y="37"/>
                  </a:cubicBezTo>
                  <a:close/>
                </a:path>
              </a:pathLst>
            </a:custGeom>
            <a:gradFill rotWithShape="1">
              <a:gsLst>
                <a:gs pos="0">
                  <a:schemeClr val="accent3"/>
                </a:gs>
                <a:gs pos="100000">
                  <a:schemeClr val="accent1"/>
                </a:gs>
              </a:gsLst>
              <a:lin ang="2700000" scaled="1"/>
            </a:gradFill>
            <a:ln w="9525">
              <a:noFill/>
              <a:round/>
              <a:headEnd/>
              <a:tailEnd/>
            </a:ln>
            <a:effectLst/>
          </p:spPr>
          <p:txBody>
            <a:bodyPr/>
            <a:lstStyle/>
            <a:p>
              <a:pPr fontAlgn="auto">
                <a:spcBef>
                  <a:spcPts val="0"/>
                </a:spcBef>
                <a:spcAft>
                  <a:spcPts val="0"/>
                </a:spcAft>
                <a:defRPr/>
              </a:pPr>
              <a:endParaRPr lang="en-US" dirty="0">
                <a:latin typeface="+mn-lt"/>
              </a:endParaRPr>
            </a:p>
          </p:txBody>
        </p:sp>
        <p:sp>
          <p:nvSpPr>
            <p:cNvPr id="11" name="Freeform 4"/>
            <p:cNvSpPr>
              <a:spLocks/>
            </p:cNvSpPr>
            <p:nvPr/>
          </p:nvSpPr>
          <p:spPr bwMode="auto">
            <a:xfrm>
              <a:off x="114379548" y="106355465"/>
              <a:ext cx="408375" cy="364497"/>
            </a:xfrm>
            <a:custGeom>
              <a:avLst/>
              <a:gdLst/>
              <a:ahLst/>
              <a:cxnLst>
                <a:cxn ang="0">
                  <a:pos x="77" y="81"/>
                </a:cxn>
                <a:cxn ang="0">
                  <a:pos x="10" y="38"/>
                </a:cxn>
                <a:cxn ang="0">
                  <a:pos x="15" y="0"/>
                </a:cxn>
                <a:cxn ang="0">
                  <a:pos x="4" y="47"/>
                </a:cxn>
                <a:cxn ang="0">
                  <a:pos x="71" y="91"/>
                </a:cxn>
                <a:cxn ang="0">
                  <a:pos x="109" y="61"/>
                </a:cxn>
                <a:cxn ang="0">
                  <a:pos x="77" y="81"/>
                </a:cxn>
              </a:cxnLst>
              <a:rect l="0" t="0" r="r" b="b"/>
              <a:pathLst>
                <a:path w="109" h="97">
                  <a:moveTo>
                    <a:pt x="77" y="81"/>
                  </a:moveTo>
                  <a:cubicBezTo>
                    <a:pt x="46" y="88"/>
                    <a:pt x="16" y="68"/>
                    <a:pt x="10" y="38"/>
                  </a:cubicBezTo>
                  <a:cubicBezTo>
                    <a:pt x="7" y="25"/>
                    <a:pt x="9" y="12"/>
                    <a:pt x="15" y="0"/>
                  </a:cubicBezTo>
                  <a:cubicBezTo>
                    <a:pt x="5" y="13"/>
                    <a:pt x="0" y="30"/>
                    <a:pt x="4" y="47"/>
                  </a:cubicBezTo>
                  <a:cubicBezTo>
                    <a:pt x="10" y="78"/>
                    <a:pt x="40" y="97"/>
                    <a:pt x="71" y="91"/>
                  </a:cubicBezTo>
                  <a:cubicBezTo>
                    <a:pt x="88" y="87"/>
                    <a:pt x="102" y="76"/>
                    <a:pt x="109" y="61"/>
                  </a:cubicBezTo>
                  <a:cubicBezTo>
                    <a:pt x="101" y="71"/>
                    <a:pt x="90" y="78"/>
                    <a:pt x="77" y="81"/>
                  </a:cubicBezTo>
                  <a:close/>
                </a:path>
              </a:pathLst>
            </a:custGeom>
            <a:gradFill rotWithShape="1">
              <a:gsLst>
                <a:gs pos="0">
                  <a:schemeClr val="accent3"/>
                </a:gs>
                <a:gs pos="100000">
                  <a:schemeClr val="accent1"/>
                </a:gs>
              </a:gsLst>
              <a:lin ang="2700000" scaled="1"/>
            </a:gradFill>
            <a:ln w="9525">
              <a:noFill/>
              <a:round/>
              <a:headEnd/>
              <a:tailEnd/>
            </a:ln>
            <a:effectLst/>
          </p:spPr>
          <p:txBody>
            <a:bodyPr/>
            <a:lstStyle/>
            <a:p>
              <a:pPr fontAlgn="auto">
                <a:spcBef>
                  <a:spcPts val="0"/>
                </a:spcBef>
                <a:spcAft>
                  <a:spcPts val="0"/>
                </a:spcAft>
                <a:defRPr/>
              </a:pPr>
              <a:endParaRPr lang="en-US" dirty="0">
                <a:latin typeface="+mn-lt"/>
              </a:endParaRPr>
            </a:p>
          </p:txBody>
        </p:sp>
        <p:sp>
          <p:nvSpPr>
            <p:cNvPr id="13" name="Freeform 5"/>
            <p:cNvSpPr>
              <a:spLocks/>
            </p:cNvSpPr>
            <p:nvPr/>
          </p:nvSpPr>
          <p:spPr bwMode="auto">
            <a:xfrm>
              <a:off x="114421173" y="106295656"/>
              <a:ext cx="236250" cy="334028"/>
            </a:xfrm>
            <a:custGeom>
              <a:avLst/>
              <a:gdLst/>
              <a:ahLst/>
              <a:cxnLst>
                <a:cxn ang="0">
                  <a:pos x="34" y="78"/>
                </a:cxn>
                <a:cxn ang="0">
                  <a:pos x="21" y="18"/>
                </a:cxn>
                <a:cxn ang="0">
                  <a:pos x="45" y="0"/>
                </a:cxn>
                <a:cxn ang="0">
                  <a:pos x="13" y="20"/>
                </a:cxn>
                <a:cxn ang="0">
                  <a:pos x="26" y="80"/>
                </a:cxn>
                <a:cxn ang="0">
                  <a:pos x="63" y="85"/>
                </a:cxn>
                <a:cxn ang="0">
                  <a:pos x="34" y="78"/>
                </a:cxn>
              </a:cxnLst>
              <a:rect l="0" t="0" r="r" b="b"/>
              <a:pathLst>
                <a:path w="63" h="89">
                  <a:moveTo>
                    <a:pt x="34" y="78"/>
                  </a:moveTo>
                  <a:cubicBezTo>
                    <a:pt x="14" y="65"/>
                    <a:pt x="8" y="38"/>
                    <a:pt x="21" y="18"/>
                  </a:cubicBezTo>
                  <a:cubicBezTo>
                    <a:pt x="27" y="9"/>
                    <a:pt x="35" y="3"/>
                    <a:pt x="45" y="0"/>
                  </a:cubicBezTo>
                  <a:cubicBezTo>
                    <a:pt x="32" y="1"/>
                    <a:pt x="20" y="8"/>
                    <a:pt x="13" y="20"/>
                  </a:cubicBezTo>
                  <a:cubicBezTo>
                    <a:pt x="0" y="40"/>
                    <a:pt x="5" y="67"/>
                    <a:pt x="26" y="80"/>
                  </a:cubicBezTo>
                  <a:cubicBezTo>
                    <a:pt x="37" y="88"/>
                    <a:pt x="51" y="89"/>
                    <a:pt x="63" y="85"/>
                  </a:cubicBezTo>
                  <a:cubicBezTo>
                    <a:pt x="53" y="86"/>
                    <a:pt x="43" y="84"/>
                    <a:pt x="34" y="78"/>
                  </a:cubicBezTo>
                  <a:close/>
                </a:path>
              </a:pathLst>
            </a:custGeom>
            <a:gradFill rotWithShape="1">
              <a:gsLst>
                <a:gs pos="0">
                  <a:schemeClr val="accent2"/>
                </a:gs>
                <a:gs pos="100000">
                  <a:schemeClr val="accent3"/>
                </a:gs>
              </a:gsLst>
              <a:lin ang="18900000" scaled="1"/>
            </a:gradFill>
            <a:ln w="9525">
              <a:noFill/>
              <a:round/>
              <a:headEnd/>
              <a:tailEnd/>
            </a:ln>
            <a:effectLst/>
          </p:spPr>
          <p:txBody>
            <a:bodyPr/>
            <a:lstStyle/>
            <a:p>
              <a:pPr fontAlgn="auto">
                <a:spcBef>
                  <a:spcPts val="0"/>
                </a:spcBef>
                <a:spcAft>
                  <a:spcPts val="0"/>
                </a:spcAft>
                <a:defRPr/>
              </a:pPr>
              <a:endParaRPr lang="en-US" dirty="0">
                <a:latin typeface="+mn-lt"/>
              </a:endParaRPr>
            </a:p>
          </p:txBody>
        </p:sp>
        <p:sp>
          <p:nvSpPr>
            <p:cNvPr id="14" name="Freeform 6"/>
            <p:cNvSpPr>
              <a:spLocks/>
            </p:cNvSpPr>
            <p:nvPr/>
          </p:nvSpPr>
          <p:spPr bwMode="auto">
            <a:xfrm>
              <a:off x="114458298" y="106280986"/>
              <a:ext cx="281250" cy="318229"/>
            </a:xfrm>
            <a:custGeom>
              <a:avLst/>
              <a:gdLst/>
              <a:ahLst/>
              <a:cxnLst>
                <a:cxn ang="0">
                  <a:pos x="12" y="60"/>
                </a:cxn>
                <a:cxn ang="0">
                  <a:pos x="46" y="7"/>
                </a:cxn>
                <a:cxn ang="0">
                  <a:pos x="75" y="11"/>
                </a:cxn>
                <a:cxn ang="0">
                  <a:pos x="38" y="3"/>
                </a:cxn>
                <a:cxn ang="0">
                  <a:pos x="5" y="55"/>
                </a:cxn>
                <a:cxn ang="0">
                  <a:pos x="28" y="85"/>
                </a:cxn>
                <a:cxn ang="0">
                  <a:pos x="12" y="60"/>
                </a:cxn>
              </a:cxnLst>
              <a:rect l="0" t="0" r="r" b="b"/>
              <a:pathLst>
                <a:path w="75" h="85">
                  <a:moveTo>
                    <a:pt x="12" y="60"/>
                  </a:moveTo>
                  <a:cubicBezTo>
                    <a:pt x="7" y="36"/>
                    <a:pt x="22" y="13"/>
                    <a:pt x="46" y="7"/>
                  </a:cubicBezTo>
                  <a:cubicBezTo>
                    <a:pt x="56" y="5"/>
                    <a:pt x="66" y="7"/>
                    <a:pt x="75" y="11"/>
                  </a:cubicBezTo>
                  <a:cubicBezTo>
                    <a:pt x="65" y="3"/>
                    <a:pt x="52" y="0"/>
                    <a:pt x="38" y="3"/>
                  </a:cubicBezTo>
                  <a:cubicBezTo>
                    <a:pt x="15" y="8"/>
                    <a:pt x="0" y="31"/>
                    <a:pt x="5" y="55"/>
                  </a:cubicBezTo>
                  <a:cubicBezTo>
                    <a:pt x="8" y="68"/>
                    <a:pt x="16" y="79"/>
                    <a:pt x="28" y="85"/>
                  </a:cubicBezTo>
                  <a:cubicBezTo>
                    <a:pt x="20" y="79"/>
                    <a:pt x="14" y="70"/>
                    <a:pt x="12" y="60"/>
                  </a:cubicBezTo>
                  <a:close/>
                </a:path>
              </a:pathLst>
            </a:custGeom>
            <a:gradFill rotWithShape="1">
              <a:gsLst>
                <a:gs pos="0">
                  <a:schemeClr val="accent2"/>
                </a:gs>
                <a:gs pos="100000">
                  <a:schemeClr val="accent3"/>
                </a:gs>
              </a:gsLst>
              <a:lin ang="18900000" scaled="1"/>
            </a:gradFill>
            <a:ln w="9525">
              <a:noFill/>
              <a:round/>
              <a:headEnd/>
              <a:tailEnd/>
            </a:ln>
            <a:effectLst/>
          </p:spPr>
          <p:txBody>
            <a:bodyPr/>
            <a:lstStyle/>
            <a:p>
              <a:pPr fontAlgn="auto">
                <a:spcBef>
                  <a:spcPts val="0"/>
                </a:spcBef>
                <a:spcAft>
                  <a:spcPts val="0"/>
                </a:spcAft>
                <a:defRPr/>
              </a:pPr>
              <a:endParaRPr lang="en-US" dirty="0">
                <a:latin typeface="+mn-lt"/>
              </a:endParaRPr>
            </a:p>
          </p:txBody>
        </p:sp>
        <p:sp>
          <p:nvSpPr>
            <p:cNvPr id="15" name="Freeform 7"/>
            <p:cNvSpPr>
              <a:spLocks/>
            </p:cNvSpPr>
            <p:nvPr/>
          </p:nvSpPr>
          <p:spPr bwMode="auto">
            <a:xfrm>
              <a:off x="114525798" y="106344180"/>
              <a:ext cx="187875" cy="225694"/>
            </a:xfrm>
            <a:custGeom>
              <a:avLst/>
              <a:gdLst/>
              <a:ahLst/>
              <a:cxnLst>
                <a:cxn ang="0">
                  <a:pos x="10" y="43"/>
                </a:cxn>
                <a:cxn ang="0">
                  <a:pos x="30" y="5"/>
                </a:cxn>
                <a:cxn ang="0">
                  <a:pos x="50" y="6"/>
                </a:cxn>
                <a:cxn ang="0">
                  <a:pos x="25" y="3"/>
                </a:cxn>
                <a:cxn ang="0">
                  <a:pos x="5" y="41"/>
                </a:cxn>
                <a:cxn ang="0">
                  <a:pos x="22" y="60"/>
                </a:cxn>
                <a:cxn ang="0">
                  <a:pos x="10" y="43"/>
                </a:cxn>
              </a:cxnLst>
              <a:rect l="0" t="0" r="r" b="b"/>
              <a:pathLst>
                <a:path w="50" h="60">
                  <a:moveTo>
                    <a:pt x="10" y="43"/>
                  </a:moveTo>
                  <a:cubicBezTo>
                    <a:pt x="5" y="27"/>
                    <a:pt x="14" y="10"/>
                    <a:pt x="30" y="5"/>
                  </a:cubicBezTo>
                  <a:cubicBezTo>
                    <a:pt x="37" y="3"/>
                    <a:pt x="44" y="4"/>
                    <a:pt x="50" y="6"/>
                  </a:cubicBezTo>
                  <a:cubicBezTo>
                    <a:pt x="43" y="1"/>
                    <a:pt x="34" y="0"/>
                    <a:pt x="25" y="3"/>
                  </a:cubicBezTo>
                  <a:cubicBezTo>
                    <a:pt x="9" y="8"/>
                    <a:pt x="0" y="25"/>
                    <a:pt x="5" y="41"/>
                  </a:cubicBezTo>
                  <a:cubicBezTo>
                    <a:pt x="8" y="50"/>
                    <a:pt x="14" y="56"/>
                    <a:pt x="22" y="60"/>
                  </a:cubicBezTo>
                  <a:cubicBezTo>
                    <a:pt x="17" y="56"/>
                    <a:pt x="12" y="50"/>
                    <a:pt x="10" y="43"/>
                  </a:cubicBezTo>
                  <a:close/>
                </a:path>
              </a:pathLst>
            </a:custGeom>
            <a:gradFill rotWithShape="1">
              <a:gsLst>
                <a:gs pos="0">
                  <a:schemeClr val="accent1"/>
                </a:gs>
                <a:gs pos="100000">
                  <a:schemeClr val="accent3"/>
                </a:gs>
              </a:gsLst>
              <a:lin ang="18900000" scaled="1"/>
            </a:gradFill>
            <a:ln w="9525">
              <a:noFill/>
              <a:round/>
              <a:headEnd/>
              <a:tailEnd/>
            </a:ln>
            <a:effectLst/>
          </p:spPr>
          <p:txBody>
            <a:bodyPr/>
            <a:lstStyle/>
            <a:p>
              <a:pPr fontAlgn="auto">
                <a:spcBef>
                  <a:spcPts val="0"/>
                </a:spcBef>
                <a:spcAft>
                  <a:spcPts val="0"/>
                </a:spcAft>
                <a:defRPr/>
              </a:pPr>
              <a:endParaRPr lang="en-US" dirty="0">
                <a:latin typeface="+mn-lt"/>
              </a:endParaRPr>
            </a:p>
          </p:txBody>
        </p:sp>
        <p:sp>
          <p:nvSpPr>
            <p:cNvPr id="16" name="Freeform 8"/>
            <p:cNvSpPr>
              <a:spLocks/>
            </p:cNvSpPr>
            <p:nvPr/>
          </p:nvSpPr>
          <p:spPr bwMode="auto">
            <a:xfrm>
              <a:off x="114551673" y="106344180"/>
              <a:ext cx="229500" cy="172657"/>
            </a:xfrm>
            <a:custGeom>
              <a:avLst/>
              <a:gdLst/>
              <a:ahLst/>
              <a:cxnLst>
                <a:cxn ang="0">
                  <a:pos x="7" y="26"/>
                </a:cxn>
                <a:cxn ang="0">
                  <a:pos x="48" y="13"/>
                </a:cxn>
                <a:cxn ang="0">
                  <a:pos x="61" y="28"/>
                </a:cxn>
                <a:cxn ang="0">
                  <a:pos x="46" y="7"/>
                </a:cxn>
                <a:cxn ang="0">
                  <a:pos x="5" y="20"/>
                </a:cxn>
                <a:cxn ang="0">
                  <a:pos x="4" y="46"/>
                </a:cxn>
                <a:cxn ang="0">
                  <a:pos x="7" y="26"/>
                </a:cxn>
              </a:cxnLst>
              <a:rect l="0" t="0" r="r" b="b"/>
              <a:pathLst>
                <a:path w="61" h="46">
                  <a:moveTo>
                    <a:pt x="7" y="26"/>
                  </a:moveTo>
                  <a:cubicBezTo>
                    <a:pt x="14" y="11"/>
                    <a:pt x="33" y="5"/>
                    <a:pt x="48" y="13"/>
                  </a:cubicBezTo>
                  <a:cubicBezTo>
                    <a:pt x="54" y="17"/>
                    <a:pt x="59" y="22"/>
                    <a:pt x="61" y="28"/>
                  </a:cubicBezTo>
                  <a:cubicBezTo>
                    <a:pt x="60" y="20"/>
                    <a:pt x="54" y="12"/>
                    <a:pt x="46" y="7"/>
                  </a:cubicBezTo>
                  <a:cubicBezTo>
                    <a:pt x="31" y="0"/>
                    <a:pt x="13" y="5"/>
                    <a:pt x="5" y="20"/>
                  </a:cubicBezTo>
                  <a:cubicBezTo>
                    <a:pt x="0" y="29"/>
                    <a:pt x="0" y="38"/>
                    <a:pt x="4" y="46"/>
                  </a:cubicBezTo>
                  <a:cubicBezTo>
                    <a:pt x="2" y="40"/>
                    <a:pt x="3" y="32"/>
                    <a:pt x="7" y="26"/>
                  </a:cubicBezTo>
                  <a:close/>
                </a:path>
              </a:pathLst>
            </a:custGeom>
            <a:gradFill rotWithShape="1">
              <a:gsLst>
                <a:gs pos="0">
                  <a:schemeClr val="accent1"/>
                </a:gs>
                <a:gs pos="100000">
                  <a:schemeClr val="accent3"/>
                </a:gs>
              </a:gsLst>
              <a:lin ang="18900000" scaled="1"/>
            </a:gradFill>
            <a:ln w="9525">
              <a:noFill/>
              <a:round/>
              <a:headEnd/>
              <a:tailEnd/>
            </a:ln>
            <a:effectLst/>
          </p:spPr>
          <p:txBody>
            <a:bodyPr/>
            <a:lstStyle/>
            <a:p>
              <a:pPr fontAlgn="auto">
                <a:spcBef>
                  <a:spcPts val="0"/>
                </a:spcBef>
                <a:spcAft>
                  <a:spcPts val="0"/>
                </a:spcAft>
                <a:defRPr/>
              </a:pPr>
              <a:endParaRPr lang="en-US" dirty="0">
                <a:latin typeface="+mn-lt"/>
              </a:endParaRPr>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143000" y="457200"/>
            <a:ext cx="7620000" cy="685800"/>
          </a:xfrm>
        </p:spPr>
        <p:txBody>
          <a:bodyPr>
            <a:normAutofit/>
          </a:bodyPr>
          <a:lstStyle/>
          <a:p>
            <a:r>
              <a:rPr lang="en-US" sz="3200" dirty="0"/>
              <a:t>How</a:t>
            </a:r>
            <a:r>
              <a:rPr lang="en-US" dirty="0"/>
              <a:t> </a:t>
            </a:r>
            <a:r>
              <a:rPr lang="en-US" sz="3200" dirty="0"/>
              <a:t>can I get involved?</a:t>
            </a:r>
          </a:p>
        </p:txBody>
      </p:sp>
      <p:sp>
        <p:nvSpPr>
          <p:cNvPr id="9" name="Content Placeholder 8"/>
          <p:cNvSpPr>
            <a:spLocks noGrp="1"/>
          </p:cNvSpPr>
          <p:nvPr>
            <p:ph sz="half" idx="1"/>
          </p:nvPr>
        </p:nvSpPr>
        <p:spPr>
          <a:xfrm>
            <a:off x="1219200" y="1371600"/>
            <a:ext cx="4038600" cy="5486400"/>
          </a:xfrm>
        </p:spPr>
        <p:txBody>
          <a:bodyPr>
            <a:noAutofit/>
          </a:bodyPr>
          <a:lstStyle/>
          <a:p>
            <a:pPr>
              <a:lnSpc>
                <a:spcPct val="120000"/>
              </a:lnSpc>
              <a:buNone/>
              <a:defRPr/>
            </a:pPr>
            <a:r>
              <a:rPr lang="en-US" sz="1600" b="1" dirty="0">
                <a:solidFill>
                  <a:srgbClr val="FFC000"/>
                </a:solidFill>
              </a:rPr>
              <a:t>Eligible Participants</a:t>
            </a:r>
          </a:p>
          <a:p>
            <a:pPr>
              <a:spcBef>
                <a:spcPts val="400"/>
              </a:spcBef>
              <a:defRPr/>
            </a:pPr>
            <a:r>
              <a:rPr lang="en-US" sz="1100" dirty="0"/>
              <a:t>You must be 16-23 year </a:t>
            </a:r>
            <a:r>
              <a:rPr lang="en-US" sz="1100" dirty="0" smtClean="0"/>
              <a:t>olds.   </a:t>
            </a:r>
            <a:r>
              <a:rPr lang="en-US" sz="1100" dirty="0"/>
              <a:t>If selected into the YLC, the student must commit to attend all seven sessions and study groups.  You must have a willingness to participate in SBCCF Activities.  Community engagement is key and strongly encouraged.  Students must be willing to work with a mentor.  Orientation is mandatory. </a:t>
            </a:r>
            <a:endParaRPr lang="en-US" sz="1600" b="1" dirty="0">
              <a:solidFill>
                <a:srgbClr val="FFC000"/>
              </a:solidFill>
            </a:endParaRPr>
          </a:p>
          <a:p>
            <a:pPr>
              <a:lnSpc>
                <a:spcPct val="120000"/>
              </a:lnSpc>
              <a:spcBef>
                <a:spcPts val="400"/>
              </a:spcBef>
              <a:buNone/>
              <a:defRPr/>
            </a:pPr>
            <a:endParaRPr lang="en-US" sz="1000" b="1" dirty="0">
              <a:solidFill>
                <a:srgbClr val="FFC000"/>
              </a:solidFill>
            </a:endParaRPr>
          </a:p>
          <a:p>
            <a:pPr>
              <a:lnSpc>
                <a:spcPct val="120000"/>
              </a:lnSpc>
              <a:spcBef>
                <a:spcPts val="400"/>
              </a:spcBef>
              <a:buNone/>
              <a:defRPr/>
            </a:pPr>
            <a:r>
              <a:rPr lang="en-US" sz="1600" b="1" dirty="0">
                <a:solidFill>
                  <a:srgbClr val="FFC000"/>
                </a:solidFill>
              </a:rPr>
              <a:t>The Process</a:t>
            </a:r>
            <a:r>
              <a:rPr lang="en-US" sz="1400" dirty="0"/>
              <a:t/>
            </a:r>
            <a:br>
              <a:rPr lang="en-US" sz="1400" dirty="0"/>
            </a:br>
            <a:r>
              <a:rPr lang="en-US" sz="1100" dirty="0"/>
              <a:t>SBCCF will be taking applications from </a:t>
            </a:r>
            <a:r>
              <a:rPr lang="en-US" sz="1100" dirty="0" smtClean="0"/>
              <a:t>April- October 15th</a:t>
            </a:r>
            <a:r>
              <a:rPr lang="en-US" sz="1100" dirty="0"/>
              <a:t>.  Applications must be </a:t>
            </a:r>
            <a:r>
              <a:rPr lang="en-US" sz="1100" dirty="0" smtClean="0"/>
              <a:t>received by the </a:t>
            </a:r>
            <a:r>
              <a:rPr lang="en-US" sz="1100" dirty="0"/>
              <a:t>SBCCF or given to the recruiting member for submission.</a:t>
            </a:r>
          </a:p>
          <a:p>
            <a:pPr>
              <a:spcBef>
                <a:spcPts val="400"/>
              </a:spcBef>
              <a:defRPr/>
            </a:pPr>
            <a:r>
              <a:rPr lang="en-US" sz="1100" dirty="0"/>
              <a:t>Group interviews will be held Saturday, </a:t>
            </a:r>
            <a:r>
              <a:rPr lang="en-US" sz="1100" dirty="0" smtClean="0"/>
              <a:t>November 2nd.  </a:t>
            </a:r>
            <a:r>
              <a:rPr lang="en-US" sz="1100" dirty="0"/>
              <a:t>The following week, students will be notified of their status.  SBCCF will enroll </a:t>
            </a:r>
            <a:r>
              <a:rPr lang="en-US" sz="1100" dirty="0" smtClean="0"/>
              <a:t>up to 22 students for the </a:t>
            </a:r>
            <a:r>
              <a:rPr lang="en-US" sz="1100" dirty="0" smtClean="0"/>
              <a:t>2019-2020 </a:t>
            </a:r>
            <a:r>
              <a:rPr lang="en-US" sz="1100" dirty="0" smtClean="0"/>
              <a:t>class.  </a:t>
            </a:r>
            <a:r>
              <a:rPr lang="en-US" sz="1100" dirty="0"/>
              <a:t>Please ensure your application is completed fully before submission.</a:t>
            </a:r>
          </a:p>
          <a:p>
            <a:pPr>
              <a:spcBef>
                <a:spcPts val="400"/>
              </a:spcBef>
              <a:defRPr/>
            </a:pPr>
            <a:endParaRPr lang="en-US" sz="1000" b="1" dirty="0">
              <a:solidFill>
                <a:srgbClr val="FFC000"/>
              </a:solidFill>
            </a:endParaRPr>
          </a:p>
          <a:p>
            <a:pPr>
              <a:lnSpc>
                <a:spcPct val="120000"/>
              </a:lnSpc>
              <a:buNone/>
              <a:defRPr/>
            </a:pPr>
            <a:r>
              <a:rPr lang="en-US" sz="1600" b="1" dirty="0">
                <a:solidFill>
                  <a:srgbClr val="FFC000"/>
                </a:solidFill>
              </a:rPr>
              <a:t>Once I'm in</a:t>
            </a:r>
          </a:p>
          <a:p>
            <a:r>
              <a:rPr lang="en-US" sz="1100" dirty="0"/>
              <a:t>Once you are selected, an orientation will be held on December </a:t>
            </a:r>
            <a:r>
              <a:rPr lang="en-US" sz="1100" dirty="0" smtClean="0"/>
              <a:t>7, 2019, </a:t>
            </a:r>
            <a:r>
              <a:rPr lang="en-US" sz="1100" dirty="0"/>
              <a:t>from 9am – 11am, for students and parents.  On </a:t>
            </a:r>
            <a:r>
              <a:rPr lang="en-US" sz="1100" dirty="0" smtClean="0"/>
              <a:t>December 12, </a:t>
            </a:r>
            <a:r>
              <a:rPr lang="en-US" sz="1100" dirty="0"/>
              <a:t>2019, the </a:t>
            </a:r>
            <a:r>
              <a:rPr lang="en-US" sz="1100" dirty="0" smtClean="0"/>
              <a:t>34</a:t>
            </a:r>
            <a:r>
              <a:rPr lang="en-US" sz="1100" baseline="30000" dirty="0" smtClean="0"/>
              <a:t>th</a:t>
            </a:r>
            <a:r>
              <a:rPr lang="en-US" sz="1100" dirty="0" smtClean="0"/>
              <a:t> </a:t>
            </a:r>
            <a:r>
              <a:rPr lang="en-US" sz="1100" dirty="0"/>
              <a:t>Annual Installation and Business Awards Luncheon, held by Sacramento Black Chamber of Commerce  Foundation, will introduce the class of </a:t>
            </a:r>
            <a:r>
              <a:rPr lang="en-US" sz="1100" dirty="0" smtClean="0"/>
              <a:t>2020,  </a:t>
            </a:r>
            <a:r>
              <a:rPr lang="en-US" sz="1100" dirty="0"/>
              <a:t>to the community.  Classes begin in January </a:t>
            </a:r>
            <a:r>
              <a:rPr lang="en-US" sz="1100" dirty="0" smtClean="0"/>
              <a:t>2020, </a:t>
            </a:r>
            <a:r>
              <a:rPr lang="en-US" sz="1100" dirty="0"/>
              <a:t>and ends in </a:t>
            </a:r>
            <a:r>
              <a:rPr lang="en-US" sz="1100" dirty="0" smtClean="0"/>
              <a:t>April/</a:t>
            </a:r>
            <a:r>
              <a:rPr lang="en-US" sz="1100" dirty="0" err="1" smtClean="0"/>
              <a:t>MAy</a:t>
            </a:r>
            <a:r>
              <a:rPr lang="en-US" sz="1100" dirty="0" smtClean="0"/>
              <a:t> 2020.</a:t>
            </a:r>
            <a:endParaRPr lang="en-US" sz="1100" dirty="0"/>
          </a:p>
        </p:txBody>
      </p:sp>
      <p:sp>
        <p:nvSpPr>
          <p:cNvPr id="13" name="Subtitle 12"/>
          <p:cNvSpPr>
            <a:spLocks noGrp="1"/>
          </p:cNvSpPr>
          <p:nvPr>
            <p:ph type="subTitle" idx="11"/>
          </p:nvPr>
        </p:nvSpPr>
        <p:spPr>
          <a:xfrm>
            <a:off x="1219200" y="990600"/>
            <a:ext cx="6400800" cy="457200"/>
          </a:xfrm>
        </p:spPr>
        <p:txBody>
          <a:bodyPr>
            <a:normAutofit/>
          </a:bodyPr>
          <a:lstStyle/>
          <a:p>
            <a:r>
              <a:rPr lang="en-US" sz="1800" dirty="0">
                <a:solidFill>
                  <a:srgbClr val="C00000"/>
                </a:solidFill>
              </a:rPr>
              <a:t>What do I need to do?</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5332246" y="3352800"/>
            <a:ext cx="3625594" cy="2050727"/>
          </a:xfrm>
          <a:prstGeom prst="rect">
            <a:avLst/>
          </a:prstGeom>
          <a:ln>
            <a:noFill/>
          </a:ln>
          <a:effectLst>
            <a:outerShdw blurRad="292100" dist="139700" dir="2700000" algn="tl" rotWithShape="0">
              <a:srgbClr val="333333">
                <a:alpha val="65000"/>
              </a:srgbClr>
            </a:outerShdw>
          </a:effectLst>
        </p:spPr>
      </p:pic>
      <p:sp>
        <p:nvSpPr>
          <p:cNvPr id="5" name="Round Diagonal Corner Rectangle 4"/>
          <p:cNvSpPr/>
          <p:nvPr/>
        </p:nvSpPr>
        <p:spPr>
          <a:xfrm>
            <a:off x="5434613" y="1605907"/>
            <a:ext cx="3252187" cy="1289694"/>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p:cNvSpPr txBox="1"/>
          <p:nvPr/>
        </p:nvSpPr>
        <p:spPr>
          <a:xfrm>
            <a:off x="5500247" y="1763985"/>
            <a:ext cx="3240623" cy="1077218"/>
          </a:xfrm>
          <a:prstGeom prst="rect">
            <a:avLst/>
          </a:prstGeom>
          <a:noFill/>
        </p:spPr>
        <p:txBody>
          <a:bodyPr wrap="square" rtlCol="0">
            <a:spAutoFit/>
          </a:bodyPr>
          <a:lstStyle/>
          <a:p>
            <a:pPr lvl="0"/>
            <a:r>
              <a:rPr lang="en-US" sz="1200" b="1" dirty="0">
                <a:solidFill>
                  <a:srgbClr val="FFC000"/>
                </a:solidFill>
                <a:latin typeface="Verdana"/>
              </a:rPr>
              <a:t> </a:t>
            </a:r>
            <a:r>
              <a:rPr lang="en-US" sz="1200" b="1" dirty="0">
                <a:solidFill>
                  <a:schemeClr val="accent3">
                    <a:lumMod val="50000"/>
                  </a:schemeClr>
                </a:solidFill>
                <a:latin typeface="Verdana"/>
              </a:rPr>
              <a:t>Collaborative </a:t>
            </a:r>
            <a:r>
              <a:rPr lang="en-US" sz="1200" b="1" dirty="0">
                <a:solidFill>
                  <a:schemeClr val="bg1"/>
                </a:solidFill>
                <a:latin typeface="Verdana"/>
              </a:rPr>
              <a:t>[</a:t>
            </a:r>
            <a:r>
              <a:rPr lang="en-US" sz="1000" b="1" dirty="0" err="1">
                <a:solidFill>
                  <a:schemeClr val="bg1"/>
                </a:solidFill>
              </a:rPr>
              <a:t>kə</a:t>
            </a:r>
            <a:r>
              <a:rPr lang="en-US" sz="1000" b="1" dirty="0">
                <a:solidFill>
                  <a:schemeClr val="bg1"/>
                </a:solidFill>
              </a:rPr>
              <a:t>-​ˈla-​</a:t>
            </a:r>
            <a:r>
              <a:rPr lang="en-US" sz="1000" b="1" dirty="0" err="1">
                <a:solidFill>
                  <a:schemeClr val="bg1"/>
                </a:solidFill>
              </a:rPr>
              <a:t>bə</a:t>
            </a:r>
            <a:r>
              <a:rPr lang="en-US" sz="1000" b="1" dirty="0">
                <a:solidFill>
                  <a:schemeClr val="bg1"/>
                </a:solidFill>
              </a:rPr>
              <a:t>-​ˌ</a:t>
            </a:r>
            <a:r>
              <a:rPr lang="en-US" sz="1000" b="1" dirty="0" err="1">
                <a:solidFill>
                  <a:schemeClr val="bg1"/>
                </a:solidFill>
              </a:rPr>
              <a:t>rā</a:t>
            </a:r>
            <a:r>
              <a:rPr lang="en-US" sz="1000" b="1" dirty="0">
                <a:solidFill>
                  <a:schemeClr val="bg1"/>
                </a:solidFill>
              </a:rPr>
              <a:t>-​</a:t>
            </a:r>
            <a:r>
              <a:rPr lang="en-US" sz="1000" b="1" dirty="0" err="1">
                <a:solidFill>
                  <a:schemeClr val="bg1"/>
                </a:solidFill>
              </a:rPr>
              <a:t>tiv</a:t>
            </a:r>
            <a:r>
              <a:rPr lang="en-US" sz="1000" b="1" dirty="0">
                <a:solidFill>
                  <a:schemeClr val="bg1"/>
                </a:solidFill>
              </a:rPr>
              <a:t>] </a:t>
            </a:r>
            <a:endParaRPr lang="en-US" sz="1000" b="1" dirty="0">
              <a:solidFill>
                <a:srgbClr val="979797"/>
              </a:solidFill>
            </a:endParaRPr>
          </a:p>
          <a:p>
            <a:pPr lvl="0"/>
            <a:endParaRPr lang="en-US" sz="1000" b="1" dirty="0">
              <a:solidFill>
                <a:srgbClr val="979797"/>
              </a:solidFill>
            </a:endParaRPr>
          </a:p>
          <a:p>
            <a:pPr lvl="0"/>
            <a:r>
              <a:rPr lang="en-US" sz="1050" dirty="0">
                <a:latin typeface="Andalus" panose="02020603050405020304" pitchFamily="18" charset="-78"/>
                <a:cs typeface="Andalus" panose="02020603050405020304" pitchFamily="18" charset="-78"/>
              </a:rPr>
              <a:t>1.</a:t>
            </a:r>
            <a:r>
              <a:rPr lang="en-US" sz="1050" dirty="0"/>
              <a:t> </a:t>
            </a:r>
            <a:r>
              <a:rPr lang="en-US" sz="1050" dirty="0">
                <a:latin typeface="Andalus" panose="02020603050405020304" pitchFamily="18" charset="-78"/>
                <a:cs typeface="Andalus" panose="02020603050405020304" pitchFamily="18" charset="-78"/>
              </a:rPr>
              <a:t>Produced or conducted by two or more parties working together</a:t>
            </a:r>
            <a:r>
              <a:rPr lang="en-US" sz="1050" dirty="0"/>
              <a:t>.</a:t>
            </a:r>
            <a:endParaRPr lang="en-US" sz="1050" dirty="0">
              <a:latin typeface="Andalus" panose="02020603050405020304" pitchFamily="18" charset="-78"/>
              <a:cs typeface="Andalus" panose="02020603050405020304" pitchFamily="18" charset="-78"/>
            </a:endParaRPr>
          </a:p>
          <a:p>
            <a:pPr lvl="0"/>
            <a:r>
              <a:rPr lang="en-US" sz="1050" dirty="0">
                <a:latin typeface="Andalus" panose="02020603050405020304" pitchFamily="18" charset="-78"/>
                <a:cs typeface="Andalus" panose="02020603050405020304" pitchFamily="18" charset="-78"/>
              </a:rPr>
              <a:t>2. To work jointly with others or together especially in an intellectual endeavor.</a:t>
            </a:r>
          </a:p>
        </p:txBody>
      </p:sp>
      <p:sp>
        <p:nvSpPr>
          <p:cNvPr id="16" name="TextBox 15"/>
          <p:cNvSpPr txBox="1"/>
          <p:nvPr/>
        </p:nvSpPr>
        <p:spPr>
          <a:xfrm>
            <a:off x="5305227" y="5403527"/>
            <a:ext cx="1582444" cy="230832"/>
          </a:xfrm>
          <a:prstGeom prst="rect">
            <a:avLst/>
          </a:prstGeom>
          <a:noFill/>
        </p:spPr>
        <p:txBody>
          <a:bodyPr wrap="square" rtlCol="0">
            <a:spAutoFit/>
          </a:bodyPr>
          <a:lstStyle/>
          <a:p>
            <a:r>
              <a:rPr lang="en-US" sz="900" dirty="0">
                <a:solidFill>
                  <a:schemeClr val="bg1">
                    <a:lumMod val="65000"/>
                  </a:schemeClr>
                </a:solidFill>
              </a:rPr>
              <a:t>McDonalds Field Trip</a:t>
            </a:r>
          </a:p>
        </p:txBody>
      </p:sp>
      <p:grpSp>
        <p:nvGrpSpPr>
          <p:cNvPr id="10" name="Group 2"/>
          <p:cNvGrpSpPr>
            <a:grpSpLocks/>
          </p:cNvGrpSpPr>
          <p:nvPr/>
        </p:nvGrpSpPr>
        <p:grpSpPr bwMode="auto">
          <a:xfrm>
            <a:off x="8077200" y="304800"/>
            <a:ext cx="635000" cy="685800"/>
            <a:chOff x="114379548" y="106280986"/>
            <a:chExt cx="450000" cy="487500"/>
          </a:xfrm>
        </p:grpSpPr>
        <p:sp>
          <p:nvSpPr>
            <p:cNvPr id="11" name="Freeform 3"/>
            <p:cNvSpPr>
              <a:spLocks/>
            </p:cNvSpPr>
            <p:nvPr/>
          </p:nvSpPr>
          <p:spPr bwMode="auto">
            <a:xfrm>
              <a:off x="114398673" y="106461542"/>
              <a:ext cx="430875" cy="306944"/>
            </a:xfrm>
            <a:custGeom>
              <a:avLst/>
              <a:gdLst/>
              <a:ahLst/>
              <a:cxnLst>
                <a:cxn ang="0">
                  <a:pos x="101" y="37"/>
                </a:cxn>
                <a:cxn ang="0">
                  <a:pos x="23" y="54"/>
                </a:cxn>
                <a:cxn ang="0">
                  <a:pos x="0" y="24"/>
                </a:cxn>
                <a:cxn ang="0">
                  <a:pos x="26" y="65"/>
                </a:cxn>
                <a:cxn ang="0">
                  <a:pos x="103" y="48"/>
                </a:cxn>
                <a:cxn ang="0">
                  <a:pos x="110" y="0"/>
                </a:cxn>
                <a:cxn ang="0">
                  <a:pos x="101" y="37"/>
                </a:cxn>
              </a:cxnLst>
              <a:rect l="0" t="0" r="r" b="b"/>
              <a:pathLst>
                <a:path w="115" h="82">
                  <a:moveTo>
                    <a:pt x="101" y="37"/>
                  </a:moveTo>
                  <a:cubicBezTo>
                    <a:pt x="84" y="64"/>
                    <a:pt x="49" y="71"/>
                    <a:pt x="23" y="54"/>
                  </a:cubicBezTo>
                  <a:cubicBezTo>
                    <a:pt x="12" y="47"/>
                    <a:pt x="4" y="36"/>
                    <a:pt x="0" y="24"/>
                  </a:cubicBezTo>
                  <a:cubicBezTo>
                    <a:pt x="2" y="40"/>
                    <a:pt x="11" y="56"/>
                    <a:pt x="26" y="65"/>
                  </a:cubicBezTo>
                  <a:cubicBezTo>
                    <a:pt x="52" y="82"/>
                    <a:pt x="87" y="75"/>
                    <a:pt x="103" y="48"/>
                  </a:cubicBezTo>
                  <a:cubicBezTo>
                    <a:pt x="113" y="34"/>
                    <a:pt x="115" y="16"/>
                    <a:pt x="110" y="0"/>
                  </a:cubicBezTo>
                  <a:cubicBezTo>
                    <a:pt x="111" y="13"/>
                    <a:pt x="108" y="26"/>
                    <a:pt x="101" y="37"/>
                  </a:cubicBezTo>
                  <a:close/>
                </a:path>
              </a:pathLst>
            </a:custGeom>
            <a:gradFill rotWithShape="1">
              <a:gsLst>
                <a:gs pos="0">
                  <a:schemeClr val="accent3"/>
                </a:gs>
                <a:gs pos="100000">
                  <a:schemeClr val="accent1"/>
                </a:gs>
              </a:gsLst>
              <a:lin ang="2700000" scaled="1"/>
            </a:gradFill>
            <a:ln w="9525">
              <a:noFill/>
              <a:round/>
              <a:headEnd/>
              <a:tailEnd/>
            </a:ln>
            <a:effectLst/>
          </p:spPr>
          <p:txBody>
            <a:bodyPr/>
            <a:lstStyle/>
            <a:p>
              <a:pPr fontAlgn="auto">
                <a:spcBef>
                  <a:spcPts val="0"/>
                </a:spcBef>
                <a:spcAft>
                  <a:spcPts val="0"/>
                </a:spcAft>
                <a:defRPr/>
              </a:pPr>
              <a:endParaRPr lang="en-US" dirty="0">
                <a:latin typeface="+mn-lt"/>
              </a:endParaRPr>
            </a:p>
          </p:txBody>
        </p:sp>
        <p:sp>
          <p:nvSpPr>
            <p:cNvPr id="12" name="Freeform 4"/>
            <p:cNvSpPr>
              <a:spLocks/>
            </p:cNvSpPr>
            <p:nvPr/>
          </p:nvSpPr>
          <p:spPr bwMode="auto">
            <a:xfrm>
              <a:off x="114379548" y="106355465"/>
              <a:ext cx="408375" cy="364497"/>
            </a:xfrm>
            <a:custGeom>
              <a:avLst/>
              <a:gdLst/>
              <a:ahLst/>
              <a:cxnLst>
                <a:cxn ang="0">
                  <a:pos x="77" y="81"/>
                </a:cxn>
                <a:cxn ang="0">
                  <a:pos x="10" y="38"/>
                </a:cxn>
                <a:cxn ang="0">
                  <a:pos x="15" y="0"/>
                </a:cxn>
                <a:cxn ang="0">
                  <a:pos x="4" y="47"/>
                </a:cxn>
                <a:cxn ang="0">
                  <a:pos x="71" y="91"/>
                </a:cxn>
                <a:cxn ang="0">
                  <a:pos x="109" y="61"/>
                </a:cxn>
                <a:cxn ang="0">
                  <a:pos x="77" y="81"/>
                </a:cxn>
              </a:cxnLst>
              <a:rect l="0" t="0" r="r" b="b"/>
              <a:pathLst>
                <a:path w="109" h="97">
                  <a:moveTo>
                    <a:pt x="77" y="81"/>
                  </a:moveTo>
                  <a:cubicBezTo>
                    <a:pt x="46" y="88"/>
                    <a:pt x="16" y="68"/>
                    <a:pt x="10" y="38"/>
                  </a:cubicBezTo>
                  <a:cubicBezTo>
                    <a:pt x="7" y="25"/>
                    <a:pt x="9" y="12"/>
                    <a:pt x="15" y="0"/>
                  </a:cubicBezTo>
                  <a:cubicBezTo>
                    <a:pt x="5" y="13"/>
                    <a:pt x="0" y="30"/>
                    <a:pt x="4" y="47"/>
                  </a:cubicBezTo>
                  <a:cubicBezTo>
                    <a:pt x="10" y="78"/>
                    <a:pt x="40" y="97"/>
                    <a:pt x="71" y="91"/>
                  </a:cubicBezTo>
                  <a:cubicBezTo>
                    <a:pt x="88" y="87"/>
                    <a:pt x="102" y="76"/>
                    <a:pt x="109" y="61"/>
                  </a:cubicBezTo>
                  <a:cubicBezTo>
                    <a:pt x="101" y="71"/>
                    <a:pt x="90" y="78"/>
                    <a:pt x="77" y="81"/>
                  </a:cubicBezTo>
                  <a:close/>
                </a:path>
              </a:pathLst>
            </a:custGeom>
            <a:gradFill rotWithShape="1">
              <a:gsLst>
                <a:gs pos="0">
                  <a:schemeClr val="accent3"/>
                </a:gs>
                <a:gs pos="100000">
                  <a:schemeClr val="accent1"/>
                </a:gs>
              </a:gsLst>
              <a:lin ang="2700000" scaled="1"/>
            </a:gradFill>
            <a:ln w="9525">
              <a:noFill/>
              <a:round/>
              <a:headEnd/>
              <a:tailEnd/>
            </a:ln>
            <a:effectLst/>
          </p:spPr>
          <p:txBody>
            <a:bodyPr/>
            <a:lstStyle/>
            <a:p>
              <a:pPr fontAlgn="auto">
                <a:spcBef>
                  <a:spcPts val="0"/>
                </a:spcBef>
                <a:spcAft>
                  <a:spcPts val="0"/>
                </a:spcAft>
                <a:defRPr/>
              </a:pPr>
              <a:endParaRPr lang="en-US" dirty="0">
                <a:latin typeface="+mn-lt"/>
              </a:endParaRPr>
            </a:p>
          </p:txBody>
        </p:sp>
        <p:sp>
          <p:nvSpPr>
            <p:cNvPr id="14" name="Freeform 5"/>
            <p:cNvSpPr>
              <a:spLocks/>
            </p:cNvSpPr>
            <p:nvPr/>
          </p:nvSpPr>
          <p:spPr bwMode="auto">
            <a:xfrm>
              <a:off x="114421173" y="106295656"/>
              <a:ext cx="236250" cy="334028"/>
            </a:xfrm>
            <a:custGeom>
              <a:avLst/>
              <a:gdLst/>
              <a:ahLst/>
              <a:cxnLst>
                <a:cxn ang="0">
                  <a:pos x="34" y="78"/>
                </a:cxn>
                <a:cxn ang="0">
                  <a:pos x="21" y="18"/>
                </a:cxn>
                <a:cxn ang="0">
                  <a:pos x="45" y="0"/>
                </a:cxn>
                <a:cxn ang="0">
                  <a:pos x="13" y="20"/>
                </a:cxn>
                <a:cxn ang="0">
                  <a:pos x="26" y="80"/>
                </a:cxn>
                <a:cxn ang="0">
                  <a:pos x="63" y="85"/>
                </a:cxn>
                <a:cxn ang="0">
                  <a:pos x="34" y="78"/>
                </a:cxn>
              </a:cxnLst>
              <a:rect l="0" t="0" r="r" b="b"/>
              <a:pathLst>
                <a:path w="63" h="89">
                  <a:moveTo>
                    <a:pt x="34" y="78"/>
                  </a:moveTo>
                  <a:cubicBezTo>
                    <a:pt x="14" y="65"/>
                    <a:pt x="8" y="38"/>
                    <a:pt x="21" y="18"/>
                  </a:cubicBezTo>
                  <a:cubicBezTo>
                    <a:pt x="27" y="9"/>
                    <a:pt x="35" y="3"/>
                    <a:pt x="45" y="0"/>
                  </a:cubicBezTo>
                  <a:cubicBezTo>
                    <a:pt x="32" y="1"/>
                    <a:pt x="20" y="8"/>
                    <a:pt x="13" y="20"/>
                  </a:cubicBezTo>
                  <a:cubicBezTo>
                    <a:pt x="0" y="40"/>
                    <a:pt x="5" y="67"/>
                    <a:pt x="26" y="80"/>
                  </a:cubicBezTo>
                  <a:cubicBezTo>
                    <a:pt x="37" y="88"/>
                    <a:pt x="51" y="89"/>
                    <a:pt x="63" y="85"/>
                  </a:cubicBezTo>
                  <a:cubicBezTo>
                    <a:pt x="53" y="86"/>
                    <a:pt x="43" y="84"/>
                    <a:pt x="34" y="78"/>
                  </a:cubicBezTo>
                  <a:close/>
                </a:path>
              </a:pathLst>
            </a:custGeom>
            <a:gradFill rotWithShape="1">
              <a:gsLst>
                <a:gs pos="0">
                  <a:schemeClr val="accent2"/>
                </a:gs>
                <a:gs pos="100000">
                  <a:schemeClr val="accent3"/>
                </a:gs>
              </a:gsLst>
              <a:lin ang="18900000" scaled="1"/>
            </a:gradFill>
            <a:ln w="9525">
              <a:noFill/>
              <a:round/>
              <a:headEnd/>
              <a:tailEnd/>
            </a:ln>
            <a:effectLst/>
          </p:spPr>
          <p:txBody>
            <a:bodyPr/>
            <a:lstStyle/>
            <a:p>
              <a:pPr fontAlgn="auto">
                <a:spcBef>
                  <a:spcPts val="0"/>
                </a:spcBef>
                <a:spcAft>
                  <a:spcPts val="0"/>
                </a:spcAft>
                <a:defRPr/>
              </a:pPr>
              <a:endParaRPr lang="en-US" dirty="0">
                <a:latin typeface="+mn-lt"/>
              </a:endParaRPr>
            </a:p>
          </p:txBody>
        </p:sp>
        <p:sp>
          <p:nvSpPr>
            <p:cNvPr id="15" name="Freeform 6"/>
            <p:cNvSpPr>
              <a:spLocks/>
            </p:cNvSpPr>
            <p:nvPr/>
          </p:nvSpPr>
          <p:spPr bwMode="auto">
            <a:xfrm>
              <a:off x="114458298" y="106280986"/>
              <a:ext cx="281250" cy="318229"/>
            </a:xfrm>
            <a:custGeom>
              <a:avLst/>
              <a:gdLst/>
              <a:ahLst/>
              <a:cxnLst>
                <a:cxn ang="0">
                  <a:pos x="12" y="60"/>
                </a:cxn>
                <a:cxn ang="0">
                  <a:pos x="46" y="7"/>
                </a:cxn>
                <a:cxn ang="0">
                  <a:pos x="75" y="11"/>
                </a:cxn>
                <a:cxn ang="0">
                  <a:pos x="38" y="3"/>
                </a:cxn>
                <a:cxn ang="0">
                  <a:pos x="5" y="55"/>
                </a:cxn>
                <a:cxn ang="0">
                  <a:pos x="28" y="85"/>
                </a:cxn>
                <a:cxn ang="0">
                  <a:pos x="12" y="60"/>
                </a:cxn>
              </a:cxnLst>
              <a:rect l="0" t="0" r="r" b="b"/>
              <a:pathLst>
                <a:path w="75" h="85">
                  <a:moveTo>
                    <a:pt x="12" y="60"/>
                  </a:moveTo>
                  <a:cubicBezTo>
                    <a:pt x="7" y="36"/>
                    <a:pt x="22" y="13"/>
                    <a:pt x="46" y="7"/>
                  </a:cubicBezTo>
                  <a:cubicBezTo>
                    <a:pt x="56" y="5"/>
                    <a:pt x="66" y="7"/>
                    <a:pt x="75" y="11"/>
                  </a:cubicBezTo>
                  <a:cubicBezTo>
                    <a:pt x="65" y="3"/>
                    <a:pt x="52" y="0"/>
                    <a:pt x="38" y="3"/>
                  </a:cubicBezTo>
                  <a:cubicBezTo>
                    <a:pt x="15" y="8"/>
                    <a:pt x="0" y="31"/>
                    <a:pt x="5" y="55"/>
                  </a:cubicBezTo>
                  <a:cubicBezTo>
                    <a:pt x="8" y="68"/>
                    <a:pt x="16" y="79"/>
                    <a:pt x="28" y="85"/>
                  </a:cubicBezTo>
                  <a:cubicBezTo>
                    <a:pt x="20" y="79"/>
                    <a:pt x="14" y="70"/>
                    <a:pt x="12" y="60"/>
                  </a:cubicBezTo>
                  <a:close/>
                </a:path>
              </a:pathLst>
            </a:custGeom>
            <a:gradFill rotWithShape="1">
              <a:gsLst>
                <a:gs pos="0">
                  <a:schemeClr val="accent2"/>
                </a:gs>
                <a:gs pos="100000">
                  <a:schemeClr val="accent3"/>
                </a:gs>
              </a:gsLst>
              <a:lin ang="18900000" scaled="1"/>
            </a:gradFill>
            <a:ln w="9525">
              <a:noFill/>
              <a:round/>
              <a:headEnd/>
              <a:tailEnd/>
            </a:ln>
            <a:effectLst/>
          </p:spPr>
          <p:txBody>
            <a:bodyPr/>
            <a:lstStyle/>
            <a:p>
              <a:pPr fontAlgn="auto">
                <a:spcBef>
                  <a:spcPts val="0"/>
                </a:spcBef>
                <a:spcAft>
                  <a:spcPts val="0"/>
                </a:spcAft>
                <a:defRPr/>
              </a:pPr>
              <a:endParaRPr lang="en-US" dirty="0">
                <a:latin typeface="+mn-lt"/>
              </a:endParaRPr>
            </a:p>
          </p:txBody>
        </p:sp>
        <p:sp>
          <p:nvSpPr>
            <p:cNvPr id="17" name="Freeform 7"/>
            <p:cNvSpPr>
              <a:spLocks/>
            </p:cNvSpPr>
            <p:nvPr/>
          </p:nvSpPr>
          <p:spPr bwMode="auto">
            <a:xfrm>
              <a:off x="114525798" y="106344180"/>
              <a:ext cx="187875" cy="225694"/>
            </a:xfrm>
            <a:custGeom>
              <a:avLst/>
              <a:gdLst/>
              <a:ahLst/>
              <a:cxnLst>
                <a:cxn ang="0">
                  <a:pos x="10" y="43"/>
                </a:cxn>
                <a:cxn ang="0">
                  <a:pos x="30" y="5"/>
                </a:cxn>
                <a:cxn ang="0">
                  <a:pos x="50" y="6"/>
                </a:cxn>
                <a:cxn ang="0">
                  <a:pos x="25" y="3"/>
                </a:cxn>
                <a:cxn ang="0">
                  <a:pos x="5" y="41"/>
                </a:cxn>
                <a:cxn ang="0">
                  <a:pos x="22" y="60"/>
                </a:cxn>
                <a:cxn ang="0">
                  <a:pos x="10" y="43"/>
                </a:cxn>
              </a:cxnLst>
              <a:rect l="0" t="0" r="r" b="b"/>
              <a:pathLst>
                <a:path w="50" h="60">
                  <a:moveTo>
                    <a:pt x="10" y="43"/>
                  </a:moveTo>
                  <a:cubicBezTo>
                    <a:pt x="5" y="27"/>
                    <a:pt x="14" y="10"/>
                    <a:pt x="30" y="5"/>
                  </a:cubicBezTo>
                  <a:cubicBezTo>
                    <a:pt x="37" y="3"/>
                    <a:pt x="44" y="4"/>
                    <a:pt x="50" y="6"/>
                  </a:cubicBezTo>
                  <a:cubicBezTo>
                    <a:pt x="43" y="1"/>
                    <a:pt x="34" y="0"/>
                    <a:pt x="25" y="3"/>
                  </a:cubicBezTo>
                  <a:cubicBezTo>
                    <a:pt x="9" y="8"/>
                    <a:pt x="0" y="25"/>
                    <a:pt x="5" y="41"/>
                  </a:cubicBezTo>
                  <a:cubicBezTo>
                    <a:pt x="8" y="50"/>
                    <a:pt x="14" y="56"/>
                    <a:pt x="22" y="60"/>
                  </a:cubicBezTo>
                  <a:cubicBezTo>
                    <a:pt x="17" y="56"/>
                    <a:pt x="12" y="50"/>
                    <a:pt x="10" y="43"/>
                  </a:cubicBezTo>
                  <a:close/>
                </a:path>
              </a:pathLst>
            </a:custGeom>
            <a:gradFill rotWithShape="1">
              <a:gsLst>
                <a:gs pos="0">
                  <a:schemeClr val="accent1"/>
                </a:gs>
                <a:gs pos="100000">
                  <a:schemeClr val="accent3"/>
                </a:gs>
              </a:gsLst>
              <a:lin ang="18900000" scaled="1"/>
            </a:gradFill>
            <a:ln w="9525">
              <a:noFill/>
              <a:round/>
              <a:headEnd/>
              <a:tailEnd/>
            </a:ln>
            <a:effectLst/>
          </p:spPr>
          <p:txBody>
            <a:bodyPr/>
            <a:lstStyle/>
            <a:p>
              <a:pPr fontAlgn="auto">
                <a:spcBef>
                  <a:spcPts val="0"/>
                </a:spcBef>
                <a:spcAft>
                  <a:spcPts val="0"/>
                </a:spcAft>
                <a:defRPr/>
              </a:pPr>
              <a:endParaRPr lang="en-US" dirty="0">
                <a:latin typeface="+mn-lt"/>
              </a:endParaRPr>
            </a:p>
          </p:txBody>
        </p:sp>
        <p:sp>
          <p:nvSpPr>
            <p:cNvPr id="18" name="Freeform 8"/>
            <p:cNvSpPr>
              <a:spLocks/>
            </p:cNvSpPr>
            <p:nvPr/>
          </p:nvSpPr>
          <p:spPr bwMode="auto">
            <a:xfrm>
              <a:off x="114551673" y="106344180"/>
              <a:ext cx="229500" cy="172657"/>
            </a:xfrm>
            <a:custGeom>
              <a:avLst/>
              <a:gdLst/>
              <a:ahLst/>
              <a:cxnLst>
                <a:cxn ang="0">
                  <a:pos x="7" y="26"/>
                </a:cxn>
                <a:cxn ang="0">
                  <a:pos x="48" y="13"/>
                </a:cxn>
                <a:cxn ang="0">
                  <a:pos x="61" y="28"/>
                </a:cxn>
                <a:cxn ang="0">
                  <a:pos x="46" y="7"/>
                </a:cxn>
                <a:cxn ang="0">
                  <a:pos x="5" y="20"/>
                </a:cxn>
                <a:cxn ang="0">
                  <a:pos x="4" y="46"/>
                </a:cxn>
                <a:cxn ang="0">
                  <a:pos x="7" y="26"/>
                </a:cxn>
              </a:cxnLst>
              <a:rect l="0" t="0" r="r" b="b"/>
              <a:pathLst>
                <a:path w="61" h="46">
                  <a:moveTo>
                    <a:pt x="7" y="26"/>
                  </a:moveTo>
                  <a:cubicBezTo>
                    <a:pt x="14" y="11"/>
                    <a:pt x="33" y="5"/>
                    <a:pt x="48" y="13"/>
                  </a:cubicBezTo>
                  <a:cubicBezTo>
                    <a:pt x="54" y="17"/>
                    <a:pt x="59" y="22"/>
                    <a:pt x="61" y="28"/>
                  </a:cubicBezTo>
                  <a:cubicBezTo>
                    <a:pt x="60" y="20"/>
                    <a:pt x="54" y="12"/>
                    <a:pt x="46" y="7"/>
                  </a:cubicBezTo>
                  <a:cubicBezTo>
                    <a:pt x="31" y="0"/>
                    <a:pt x="13" y="5"/>
                    <a:pt x="5" y="20"/>
                  </a:cubicBezTo>
                  <a:cubicBezTo>
                    <a:pt x="0" y="29"/>
                    <a:pt x="0" y="38"/>
                    <a:pt x="4" y="46"/>
                  </a:cubicBezTo>
                  <a:cubicBezTo>
                    <a:pt x="2" y="40"/>
                    <a:pt x="3" y="32"/>
                    <a:pt x="7" y="26"/>
                  </a:cubicBezTo>
                  <a:close/>
                </a:path>
              </a:pathLst>
            </a:custGeom>
            <a:gradFill rotWithShape="1">
              <a:gsLst>
                <a:gs pos="0">
                  <a:schemeClr val="accent1"/>
                </a:gs>
                <a:gs pos="100000">
                  <a:schemeClr val="accent3"/>
                </a:gs>
              </a:gsLst>
              <a:lin ang="18900000" scaled="1"/>
            </a:gradFill>
            <a:ln w="9525">
              <a:noFill/>
              <a:round/>
              <a:headEnd/>
              <a:tailEnd/>
            </a:ln>
            <a:effectLst/>
          </p:spPr>
          <p:txBody>
            <a:bodyPr/>
            <a:lstStyle/>
            <a:p>
              <a:pPr fontAlgn="auto">
                <a:spcBef>
                  <a:spcPts val="0"/>
                </a:spcBef>
                <a:spcAft>
                  <a:spcPts val="0"/>
                </a:spcAft>
                <a:defRPr/>
              </a:pPr>
              <a:endParaRPr lang="en-US" dirty="0">
                <a:latin typeface="+mn-lt"/>
              </a:endParaRPr>
            </a:p>
          </p:txBody>
        </p:sp>
      </p:grpSp>
    </p:spTree>
    <p:extLst>
      <p:ext uri="{BB962C8B-B14F-4D97-AF65-F5344CB8AC3E}">
        <p14:creationId xmlns:p14="http://schemas.microsoft.com/office/powerpoint/2010/main" val="14343846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YLC STEERING COMMITTEE</a:t>
            </a:r>
          </a:p>
        </p:txBody>
      </p:sp>
      <p:sp>
        <p:nvSpPr>
          <p:cNvPr id="4" name="Subtitle 3"/>
          <p:cNvSpPr>
            <a:spLocks noGrp="1"/>
          </p:cNvSpPr>
          <p:nvPr>
            <p:ph type="subTitle" idx="11"/>
          </p:nvPr>
        </p:nvSpPr>
        <p:spPr>
          <a:xfrm>
            <a:off x="1440638" y="1000125"/>
            <a:ext cx="6400800" cy="457200"/>
          </a:xfrm>
        </p:spPr>
        <p:txBody>
          <a:bodyPr/>
          <a:lstStyle/>
          <a:p>
            <a:r>
              <a:rPr lang="en-US" dirty="0"/>
              <a:t>Who can I contact?</a:t>
            </a:r>
          </a:p>
        </p:txBody>
      </p:sp>
      <p:grpSp>
        <p:nvGrpSpPr>
          <p:cNvPr id="6" name="Group 2"/>
          <p:cNvGrpSpPr>
            <a:grpSpLocks/>
          </p:cNvGrpSpPr>
          <p:nvPr/>
        </p:nvGrpSpPr>
        <p:grpSpPr bwMode="auto">
          <a:xfrm>
            <a:off x="8077200" y="304800"/>
            <a:ext cx="635000" cy="685800"/>
            <a:chOff x="114379548" y="106280986"/>
            <a:chExt cx="450000" cy="487500"/>
          </a:xfrm>
        </p:grpSpPr>
        <p:sp>
          <p:nvSpPr>
            <p:cNvPr id="7" name="Freeform 3"/>
            <p:cNvSpPr>
              <a:spLocks/>
            </p:cNvSpPr>
            <p:nvPr/>
          </p:nvSpPr>
          <p:spPr bwMode="auto">
            <a:xfrm>
              <a:off x="114398673" y="106461542"/>
              <a:ext cx="430875" cy="306944"/>
            </a:xfrm>
            <a:custGeom>
              <a:avLst/>
              <a:gdLst/>
              <a:ahLst/>
              <a:cxnLst>
                <a:cxn ang="0">
                  <a:pos x="101" y="37"/>
                </a:cxn>
                <a:cxn ang="0">
                  <a:pos x="23" y="54"/>
                </a:cxn>
                <a:cxn ang="0">
                  <a:pos x="0" y="24"/>
                </a:cxn>
                <a:cxn ang="0">
                  <a:pos x="26" y="65"/>
                </a:cxn>
                <a:cxn ang="0">
                  <a:pos x="103" y="48"/>
                </a:cxn>
                <a:cxn ang="0">
                  <a:pos x="110" y="0"/>
                </a:cxn>
                <a:cxn ang="0">
                  <a:pos x="101" y="37"/>
                </a:cxn>
              </a:cxnLst>
              <a:rect l="0" t="0" r="r" b="b"/>
              <a:pathLst>
                <a:path w="115" h="82">
                  <a:moveTo>
                    <a:pt x="101" y="37"/>
                  </a:moveTo>
                  <a:cubicBezTo>
                    <a:pt x="84" y="64"/>
                    <a:pt x="49" y="71"/>
                    <a:pt x="23" y="54"/>
                  </a:cubicBezTo>
                  <a:cubicBezTo>
                    <a:pt x="12" y="47"/>
                    <a:pt x="4" y="36"/>
                    <a:pt x="0" y="24"/>
                  </a:cubicBezTo>
                  <a:cubicBezTo>
                    <a:pt x="2" y="40"/>
                    <a:pt x="11" y="56"/>
                    <a:pt x="26" y="65"/>
                  </a:cubicBezTo>
                  <a:cubicBezTo>
                    <a:pt x="52" y="82"/>
                    <a:pt x="87" y="75"/>
                    <a:pt x="103" y="48"/>
                  </a:cubicBezTo>
                  <a:cubicBezTo>
                    <a:pt x="113" y="34"/>
                    <a:pt x="115" y="16"/>
                    <a:pt x="110" y="0"/>
                  </a:cubicBezTo>
                  <a:cubicBezTo>
                    <a:pt x="111" y="13"/>
                    <a:pt x="108" y="26"/>
                    <a:pt x="101" y="37"/>
                  </a:cubicBezTo>
                  <a:close/>
                </a:path>
              </a:pathLst>
            </a:custGeom>
            <a:gradFill rotWithShape="1">
              <a:gsLst>
                <a:gs pos="0">
                  <a:schemeClr val="accent3"/>
                </a:gs>
                <a:gs pos="100000">
                  <a:schemeClr val="accent1"/>
                </a:gs>
              </a:gsLst>
              <a:lin ang="2700000" scaled="1"/>
            </a:gradFill>
            <a:ln w="9525">
              <a:noFill/>
              <a:round/>
              <a:headEnd/>
              <a:tailEnd/>
            </a:ln>
            <a:effectLst/>
          </p:spPr>
          <p:txBody>
            <a:bodyPr/>
            <a:lstStyle/>
            <a:p>
              <a:pPr fontAlgn="auto">
                <a:spcBef>
                  <a:spcPts val="0"/>
                </a:spcBef>
                <a:spcAft>
                  <a:spcPts val="0"/>
                </a:spcAft>
                <a:defRPr/>
              </a:pPr>
              <a:endParaRPr lang="en-US" dirty="0">
                <a:latin typeface="+mn-lt"/>
              </a:endParaRPr>
            </a:p>
          </p:txBody>
        </p:sp>
        <p:sp>
          <p:nvSpPr>
            <p:cNvPr id="8" name="Freeform 4"/>
            <p:cNvSpPr>
              <a:spLocks/>
            </p:cNvSpPr>
            <p:nvPr/>
          </p:nvSpPr>
          <p:spPr bwMode="auto">
            <a:xfrm>
              <a:off x="114379548" y="106355465"/>
              <a:ext cx="408375" cy="364497"/>
            </a:xfrm>
            <a:custGeom>
              <a:avLst/>
              <a:gdLst/>
              <a:ahLst/>
              <a:cxnLst>
                <a:cxn ang="0">
                  <a:pos x="77" y="81"/>
                </a:cxn>
                <a:cxn ang="0">
                  <a:pos x="10" y="38"/>
                </a:cxn>
                <a:cxn ang="0">
                  <a:pos x="15" y="0"/>
                </a:cxn>
                <a:cxn ang="0">
                  <a:pos x="4" y="47"/>
                </a:cxn>
                <a:cxn ang="0">
                  <a:pos x="71" y="91"/>
                </a:cxn>
                <a:cxn ang="0">
                  <a:pos x="109" y="61"/>
                </a:cxn>
                <a:cxn ang="0">
                  <a:pos x="77" y="81"/>
                </a:cxn>
              </a:cxnLst>
              <a:rect l="0" t="0" r="r" b="b"/>
              <a:pathLst>
                <a:path w="109" h="97">
                  <a:moveTo>
                    <a:pt x="77" y="81"/>
                  </a:moveTo>
                  <a:cubicBezTo>
                    <a:pt x="46" y="88"/>
                    <a:pt x="16" y="68"/>
                    <a:pt x="10" y="38"/>
                  </a:cubicBezTo>
                  <a:cubicBezTo>
                    <a:pt x="7" y="25"/>
                    <a:pt x="9" y="12"/>
                    <a:pt x="15" y="0"/>
                  </a:cubicBezTo>
                  <a:cubicBezTo>
                    <a:pt x="5" y="13"/>
                    <a:pt x="0" y="30"/>
                    <a:pt x="4" y="47"/>
                  </a:cubicBezTo>
                  <a:cubicBezTo>
                    <a:pt x="10" y="78"/>
                    <a:pt x="40" y="97"/>
                    <a:pt x="71" y="91"/>
                  </a:cubicBezTo>
                  <a:cubicBezTo>
                    <a:pt x="88" y="87"/>
                    <a:pt x="102" y="76"/>
                    <a:pt x="109" y="61"/>
                  </a:cubicBezTo>
                  <a:cubicBezTo>
                    <a:pt x="101" y="71"/>
                    <a:pt x="90" y="78"/>
                    <a:pt x="77" y="81"/>
                  </a:cubicBezTo>
                  <a:close/>
                </a:path>
              </a:pathLst>
            </a:custGeom>
            <a:gradFill rotWithShape="1">
              <a:gsLst>
                <a:gs pos="0">
                  <a:schemeClr val="accent3"/>
                </a:gs>
                <a:gs pos="100000">
                  <a:schemeClr val="accent1"/>
                </a:gs>
              </a:gsLst>
              <a:lin ang="2700000" scaled="1"/>
            </a:gradFill>
            <a:ln w="9525">
              <a:noFill/>
              <a:round/>
              <a:headEnd/>
              <a:tailEnd/>
            </a:ln>
            <a:effectLst/>
          </p:spPr>
          <p:txBody>
            <a:bodyPr/>
            <a:lstStyle/>
            <a:p>
              <a:pPr fontAlgn="auto">
                <a:spcBef>
                  <a:spcPts val="0"/>
                </a:spcBef>
                <a:spcAft>
                  <a:spcPts val="0"/>
                </a:spcAft>
                <a:defRPr/>
              </a:pPr>
              <a:endParaRPr lang="en-US" dirty="0">
                <a:latin typeface="+mn-lt"/>
              </a:endParaRPr>
            </a:p>
          </p:txBody>
        </p:sp>
        <p:sp>
          <p:nvSpPr>
            <p:cNvPr id="9" name="Freeform 5"/>
            <p:cNvSpPr>
              <a:spLocks/>
            </p:cNvSpPr>
            <p:nvPr/>
          </p:nvSpPr>
          <p:spPr bwMode="auto">
            <a:xfrm>
              <a:off x="114421173" y="106295656"/>
              <a:ext cx="236250" cy="334028"/>
            </a:xfrm>
            <a:custGeom>
              <a:avLst/>
              <a:gdLst/>
              <a:ahLst/>
              <a:cxnLst>
                <a:cxn ang="0">
                  <a:pos x="34" y="78"/>
                </a:cxn>
                <a:cxn ang="0">
                  <a:pos x="21" y="18"/>
                </a:cxn>
                <a:cxn ang="0">
                  <a:pos x="45" y="0"/>
                </a:cxn>
                <a:cxn ang="0">
                  <a:pos x="13" y="20"/>
                </a:cxn>
                <a:cxn ang="0">
                  <a:pos x="26" y="80"/>
                </a:cxn>
                <a:cxn ang="0">
                  <a:pos x="63" y="85"/>
                </a:cxn>
                <a:cxn ang="0">
                  <a:pos x="34" y="78"/>
                </a:cxn>
              </a:cxnLst>
              <a:rect l="0" t="0" r="r" b="b"/>
              <a:pathLst>
                <a:path w="63" h="89">
                  <a:moveTo>
                    <a:pt x="34" y="78"/>
                  </a:moveTo>
                  <a:cubicBezTo>
                    <a:pt x="14" y="65"/>
                    <a:pt x="8" y="38"/>
                    <a:pt x="21" y="18"/>
                  </a:cubicBezTo>
                  <a:cubicBezTo>
                    <a:pt x="27" y="9"/>
                    <a:pt x="35" y="3"/>
                    <a:pt x="45" y="0"/>
                  </a:cubicBezTo>
                  <a:cubicBezTo>
                    <a:pt x="32" y="1"/>
                    <a:pt x="20" y="8"/>
                    <a:pt x="13" y="20"/>
                  </a:cubicBezTo>
                  <a:cubicBezTo>
                    <a:pt x="0" y="40"/>
                    <a:pt x="5" y="67"/>
                    <a:pt x="26" y="80"/>
                  </a:cubicBezTo>
                  <a:cubicBezTo>
                    <a:pt x="37" y="88"/>
                    <a:pt x="51" y="89"/>
                    <a:pt x="63" y="85"/>
                  </a:cubicBezTo>
                  <a:cubicBezTo>
                    <a:pt x="53" y="86"/>
                    <a:pt x="43" y="84"/>
                    <a:pt x="34" y="78"/>
                  </a:cubicBezTo>
                  <a:close/>
                </a:path>
              </a:pathLst>
            </a:custGeom>
            <a:gradFill rotWithShape="1">
              <a:gsLst>
                <a:gs pos="0">
                  <a:schemeClr val="accent2"/>
                </a:gs>
                <a:gs pos="100000">
                  <a:schemeClr val="accent3"/>
                </a:gs>
              </a:gsLst>
              <a:lin ang="18900000" scaled="1"/>
            </a:gradFill>
            <a:ln w="9525">
              <a:noFill/>
              <a:round/>
              <a:headEnd/>
              <a:tailEnd/>
            </a:ln>
            <a:effectLst/>
          </p:spPr>
          <p:txBody>
            <a:bodyPr/>
            <a:lstStyle/>
            <a:p>
              <a:pPr fontAlgn="auto">
                <a:spcBef>
                  <a:spcPts val="0"/>
                </a:spcBef>
                <a:spcAft>
                  <a:spcPts val="0"/>
                </a:spcAft>
                <a:defRPr/>
              </a:pPr>
              <a:endParaRPr lang="en-US" dirty="0">
                <a:latin typeface="+mn-lt"/>
              </a:endParaRPr>
            </a:p>
          </p:txBody>
        </p:sp>
        <p:sp>
          <p:nvSpPr>
            <p:cNvPr id="10" name="Freeform 6"/>
            <p:cNvSpPr>
              <a:spLocks/>
            </p:cNvSpPr>
            <p:nvPr/>
          </p:nvSpPr>
          <p:spPr bwMode="auto">
            <a:xfrm>
              <a:off x="114458298" y="106280986"/>
              <a:ext cx="281250" cy="318229"/>
            </a:xfrm>
            <a:custGeom>
              <a:avLst/>
              <a:gdLst/>
              <a:ahLst/>
              <a:cxnLst>
                <a:cxn ang="0">
                  <a:pos x="12" y="60"/>
                </a:cxn>
                <a:cxn ang="0">
                  <a:pos x="46" y="7"/>
                </a:cxn>
                <a:cxn ang="0">
                  <a:pos x="75" y="11"/>
                </a:cxn>
                <a:cxn ang="0">
                  <a:pos x="38" y="3"/>
                </a:cxn>
                <a:cxn ang="0">
                  <a:pos x="5" y="55"/>
                </a:cxn>
                <a:cxn ang="0">
                  <a:pos x="28" y="85"/>
                </a:cxn>
                <a:cxn ang="0">
                  <a:pos x="12" y="60"/>
                </a:cxn>
              </a:cxnLst>
              <a:rect l="0" t="0" r="r" b="b"/>
              <a:pathLst>
                <a:path w="75" h="85">
                  <a:moveTo>
                    <a:pt x="12" y="60"/>
                  </a:moveTo>
                  <a:cubicBezTo>
                    <a:pt x="7" y="36"/>
                    <a:pt x="22" y="13"/>
                    <a:pt x="46" y="7"/>
                  </a:cubicBezTo>
                  <a:cubicBezTo>
                    <a:pt x="56" y="5"/>
                    <a:pt x="66" y="7"/>
                    <a:pt x="75" y="11"/>
                  </a:cubicBezTo>
                  <a:cubicBezTo>
                    <a:pt x="65" y="3"/>
                    <a:pt x="52" y="0"/>
                    <a:pt x="38" y="3"/>
                  </a:cubicBezTo>
                  <a:cubicBezTo>
                    <a:pt x="15" y="8"/>
                    <a:pt x="0" y="31"/>
                    <a:pt x="5" y="55"/>
                  </a:cubicBezTo>
                  <a:cubicBezTo>
                    <a:pt x="8" y="68"/>
                    <a:pt x="16" y="79"/>
                    <a:pt x="28" y="85"/>
                  </a:cubicBezTo>
                  <a:cubicBezTo>
                    <a:pt x="20" y="79"/>
                    <a:pt x="14" y="70"/>
                    <a:pt x="12" y="60"/>
                  </a:cubicBezTo>
                  <a:close/>
                </a:path>
              </a:pathLst>
            </a:custGeom>
            <a:gradFill rotWithShape="1">
              <a:gsLst>
                <a:gs pos="0">
                  <a:schemeClr val="accent2"/>
                </a:gs>
                <a:gs pos="100000">
                  <a:schemeClr val="accent3"/>
                </a:gs>
              </a:gsLst>
              <a:lin ang="18900000" scaled="1"/>
            </a:gradFill>
            <a:ln w="9525">
              <a:noFill/>
              <a:round/>
              <a:headEnd/>
              <a:tailEnd/>
            </a:ln>
            <a:effectLst/>
          </p:spPr>
          <p:txBody>
            <a:bodyPr/>
            <a:lstStyle/>
            <a:p>
              <a:pPr fontAlgn="auto">
                <a:spcBef>
                  <a:spcPts val="0"/>
                </a:spcBef>
                <a:spcAft>
                  <a:spcPts val="0"/>
                </a:spcAft>
                <a:defRPr/>
              </a:pPr>
              <a:endParaRPr lang="en-US" dirty="0">
                <a:latin typeface="+mn-lt"/>
              </a:endParaRPr>
            </a:p>
          </p:txBody>
        </p:sp>
        <p:sp>
          <p:nvSpPr>
            <p:cNvPr id="11" name="Freeform 7"/>
            <p:cNvSpPr>
              <a:spLocks/>
            </p:cNvSpPr>
            <p:nvPr/>
          </p:nvSpPr>
          <p:spPr bwMode="auto">
            <a:xfrm>
              <a:off x="114525798" y="106344180"/>
              <a:ext cx="187875" cy="225694"/>
            </a:xfrm>
            <a:custGeom>
              <a:avLst/>
              <a:gdLst/>
              <a:ahLst/>
              <a:cxnLst>
                <a:cxn ang="0">
                  <a:pos x="10" y="43"/>
                </a:cxn>
                <a:cxn ang="0">
                  <a:pos x="30" y="5"/>
                </a:cxn>
                <a:cxn ang="0">
                  <a:pos x="50" y="6"/>
                </a:cxn>
                <a:cxn ang="0">
                  <a:pos x="25" y="3"/>
                </a:cxn>
                <a:cxn ang="0">
                  <a:pos x="5" y="41"/>
                </a:cxn>
                <a:cxn ang="0">
                  <a:pos x="22" y="60"/>
                </a:cxn>
                <a:cxn ang="0">
                  <a:pos x="10" y="43"/>
                </a:cxn>
              </a:cxnLst>
              <a:rect l="0" t="0" r="r" b="b"/>
              <a:pathLst>
                <a:path w="50" h="60">
                  <a:moveTo>
                    <a:pt x="10" y="43"/>
                  </a:moveTo>
                  <a:cubicBezTo>
                    <a:pt x="5" y="27"/>
                    <a:pt x="14" y="10"/>
                    <a:pt x="30" y="5"/>
                  </a:cubicBezTo>
                  <a:cubicBezTo>
                    <a:pt x="37" y="3"/>
                    <a:pt x="44" y="4"/>
                    <a:pt x="50" y="6"/>
                  </a:cubicBezTo>
                  <a:cubicBezTo>
                    <a:pt x="43" y="1"/>
                    <a:pt x="34" y="0"/>
                    <a:pt x="25" y="3"/>
                  </a:cubicBezTo>
                  <a:cubicBezTo>
                    <a:pt x="9" y="8"/>
                    <a:pt x="0" y="25"/>
                    <a:pt x="5" y="41"/>
                  </a:cubicBezTo>
                  <a:cubicBezTo>
                    <a:pt x="8" y="50"/>
                    <a:pt x="14" y="56"/>
                    <a:pt x="22" y="60"/>
                  </a:cubicBezTo>
                  <a:cubicBezTo>
                    <a:pt x="17" y="56"/>
                    <a:pt x="12" y="50"/>
                    <a:pt x="10" y="43"/>
                  </a:cubicBezTo>
                  <a:close/>
                </a:path>
              </a:pathLst>
            </a:custGeom>
            <a:gradFill rotWithShape="1">
              <a:gsLst>
                <a:gs pos="0">
                  <a:schemeClr val="accent1"/>
                </a:gs>
                <a:gs pos="100000">
                  <a:schemeClr val="accent3"/>
                </a:gs>
              </a:gsLst>
              <a:lin ang="18900000" scaled="1"/>
            </a:gradFill>
            <a:ln w="9525">
              <a:noFill/>
              <a:round/>
              <a:headEnd/>
              <a:tailEnd/>
            </a:ln>
            <a:effectLst/>
          </p:spPr>
          <p:txBody>
            <a:bodyPr/>
            <a:lstStyle/>
            <a:p>
              <a:pPr fontAlgn="auto">
                <a:spcBef>
                  <a:spcPts val="0"/>
                </a:spcBef>
                <a:spcAft>
                  <a:spcPts val="0"/>
                </a:spcAft>
                <a:defRPr/>
              </a:pPr>
              <a:endParaRPr lang="en-US" dirty="0">
                <a:latin typeface="+mn-lt"/>
              </a:endParaRPr>
            </a:p>
          </p:txBody>
        </p:sp>
        <p:sp>
          <p:nvSpPr>
            <p:cNvPr id="12" name="Freeform 8"/>
            <p:cNvSpPr>
              <a:spLocks/>
            </p:cNvSpPr>
            <p:nvPr/>
          </p:nvSpPr>
          <p:spPr bwMode="auto">
            <a:xfrm>
              <a:off x="114551673" y="106344180"/>
              <a:ext cx="229500" cy="172657"/>
            </a:xfrm>
            <a:custGeom>
              <a:avLst/>
              <a:gdLst/>
              <a:ahLst/>
              <a:cxnLst>
                <a:cxn ang="0">
                  <a:pos x="7" y="26"/>
                </a:cxn>
                <a:cxn ang="0">
                  <a:pos x="48" y="13"/>
                </a:cxn>
                <a:cxn ang="0">
                  <a:pos x="61" y="28"/>
                </a:cxn>
                <a:cxn ang="0">
                  <a:pos x="46" y="7"/>
                </a:cxn>
                <a:cxn ang="0">
                  <a:pos x="5" y="20"/>
                </a:cxn>
                <a:cxn ang="0">
                  <a:pos x="4" y="46"/>
                </a:cxn>
                <a:cxn ang="0">
                  <a:pos x="7" y="26"/>
                </a:cxn>
              </a:cxnLst>
              <a:rect l="0" t="0" r="r" b="b"/>
              <a:pathLst>
                <a:path w="61" h="46">
                  <a:moveTo>
                    <a:pt x="7" y="26"/>
                  </a:moveTo>
                  <a:cubicBezTo>
                    <a:pt x="14" y="11"/>
                    <a:pt x="33" y="5"/>
                    <a:pt x="48" y="13"/>
                  </a:cubicBezTo>
                  <a:cubicBezTo>
                    <a:pt x="54" y="17"/>
                    <a:pt x="59" y="22"/>
                    <a:pt x="61" y="28"/>
                  </a:cubicBezTo>
                  <a:cubicBezTo>
                    <a:pt x="60" y="20"/>
                    <a:pt x="54" y="12"/>
                    <a:pt x="46" y="7"/>
                  </a:cubicBezTo>
                  <a:cubicBezTo>
                    <a:pt x="31" y="0"/>
                    <a:pt x="13" y="5"/>
                    <a:pt x="5" y="20"/>
                  </a:cubicBezTo>
                  <a:cubicBezTo>
                    <a:pt x="0" y="29"/>
                    <a:pt x="0" y="38"/>
                    <a:pt x="4" y="46"/>
                  </a:cubicBezTo>
                  <a:cubicBezTo>
                    <a:pt x="2" y="40"/>
                    <a:pt x="3" y="32"/>
                    <a:pt x="7" y="26"/>
                  </a:cubicBezTo>
                  <a:close/>
                </a:path>
              </a:pathLst>
            </a:custGeom>
            <a:gradFill rotWithShape="1">
              <a:gsLst>
                <a:gs pos="0">
                  <a:schemeClr val="accent1"/>
                </a:gs>
                <a:gs pos="100000">
                  <a:schemeClr val="accent3"/>
                </a:gs>
              </a:gsLst>
              <a:lin ang="18900000" scaled="1"/>
            </a:gradFill>
            <a:ln w="9525">
              <a:noFill/>
              <a:round/>
              <a:headEnd/>
              <a:tailEnd/>
            </a:ln>
            <a:effectLst/>
          </p:spPr>
          <p:txBody>
            <a:bodyPr/>
            <a:lstStyle/>
            <a:p>
              <a:pPr fontAlgn="auto">
                <a:spcBef>
                  <a:spcPts val="0"/>
                </a:spcBef>
                <a:spcAft>
                  <a:spcPts val="0"/>
                </a:spcAft>
                <a:defRPr/>
              </a:pPr>
              <a:endParaRPr lang="en-US" dirty="0">
                <a:latin typeface="+mn-lt"/>
              </a:endParaRPr>
            </a:p>
          </p:txBody>
        </p:sp>
      </p:grpSp>
      <p:sp>
        <p:nvSpPr>
          <p:cNvPr id="13" name="TextBox 12"/>
          <p:cNvSpPr txBox="1"/>
          <p:nvPr/>
        </p:nvSpPr>
        <p:spPr>
          <a:xfrm>
            <a:off x="2933700" y="5219778"/>
            <a:ext cx="3276600" cy="430887"/>
          </a:xfrm>
          <a:prstGeom prst="rect">
            <a:avLst/>
          </a:prstGeom>
          <a:noFill/>
        </p:spPr>
        <p:txBody>
          <a:bodyPr wrap="square" rtlCol="0">
            <a:spAutoFit/>
          </a:bodyPr>
          <a:lstStyle/>
          <a:p>
            <a:pPr marL="0" indent="0" algn="ctr">
              <a:buNone/>
            </a:pPr>
            <a:r>
              <a:rPr lang="en-US" sz="1100" b="1" dirty="0"/>
              <a:t>In collaboration with </a:t>
            </a:r>
          </a:p>
          <a:p>
            <a:pPr marL="0" indent="0" algn="ctr">
              <a:buNone/>
            </a:pPr>
            <a:r>
              <a:rPr lang="en-US" sz="1100" dirty="0"/>
              <a:t>Our supportive sponsors: We Thank You</a:t>
            </a:r>
          </a:p>
        </p:txBody>
      </p:sp>
      <p:sp>
        <p:nvSpPr>
          <p:cNvPr id="5" name="Rectangle 4"/>
          <p:cNvSpPr/>
          <p:nvPr/>
        </p:nvSpPr>
        <p:spPr>
          <a:xfrm>
            <a:off x="1507333" y="1756122"/>
            <a:ext cx="6596855" cy="2846933"/>
          </a:xfrm>
          <a:prstGeom prst="rect">
            <a:avLst/>
          </a:prstGeom>
        </p:spPr>
        <p:txBody>
          <a:bodyPr wrap="square">
            <a:spAutoFit/>
          </a:bodyPr>
          <a:lstStyle/>
          <a:p>
            <a:pPr marL="0" marR="0">
              <a:spcBef>
                <a:spcPts val="0"/>
              </a:spcBef>
              <a:spcAft>
                <a:spcPts val="0"/>
              </a:spcAft>
            </a:pPr>
            <a:endParaRPr lang="en-US" sz="900" b="1" dirty="0">
              <a:solidFill>
                <a:srgbClr val="000000"/>
              </a:solidFill>
              <a:latin typeface="Arial"/>
              <a:ea typeface="Calibri"/>
            </a:endParaRPr>
          </a:p>
          <a:p>
            <a:pPr marL="0" marR="0">
              <a:spcBef>
                <a:spcPts val="0"/>
              </a:spcBef>
              <a:spcAft>
                <a:spcPts val="0"/>
              </a:spcAft>
            </a:pPr>
            <a:r>
              <a:rPr lang="en-US" sz="1200" b="1" dirty="0">
                <a:solidFill>
                  <a:srgbClr val="000000"/>
                </a:solidFill>
                <a:latin typeface="+mn-lt"/>
                <a:ea typeface="Calibri"/>
              </a:rPr>
              <a:t>Azizza Davis Goines </a:t>
            </a:r>
            <a:r>
              <a:rPr lang="en-US" sz="1200" dirty="0">
                <a:solidFill>
                  <a:srgbClr val="000000"/>
                </a:solidFill>
                <a:latin typeface="+mn-lt"/>
                <a:ea typeface="Calibri"/>
              </a:rPr>
              <a:t>-</a:t>
            </a:r>
            <a:r>
              <a:rPr lang="en-US" sz="1200" b="1" dirty="0">
                <a:solidFill>
                  <a:srgbClr val="000000"/>
                </a:solidFill>
                <a:latin typeface="+mn-lt"/>
                <a:ea typeface="Calibri"/>
              </a:rPr>
              <a:t> </a:t>
            </a:r>
            <a:r>
              <a:rPr lang="en-US" sz="1200" dirty="0">
                <a:solidFill>
                  <a:schemeClr val="tx2"/>
                </a:solidFill>
                <a:latin typeface="+mn-lt"/>
              </a:rPr>
              <a:t>Executive Director </a:t>
            </a:r>
            <a:r>
              <a:rPr lang="en-US" sz="900" dirty="0">
                <a:solidFill>
                  <a:schemeClr val="tx2"/>
                </a:solidFill>
                <a:latin typeface="+mn-lt"/>
              </a:rPr>
              <a:t>●</a:t>
            </a:r>
            <a:r>
              <a:rPr lang="en-US" sz="1200" dirty="0">
                <a:solidFill>
                  <a:schemeClr val="tx2"/>
                </a:solidFill>
                <a:latin typeface="+mn-lt"/>
              </a:rPr>
              <a:t> Sacramento Black Chamber of Commerce Foundation</a:t>
            </a:r>
          </a:p>
          <a:p>
            <a:pPr marL="0" marR="0">
              <a:spcBef>
                <a:spcPts val="0"/>
              </a:spcBef>
              <a:spcAft>
                <a:spcPts val="0"/>
              </a:spcAft>
            </a:pPr>
            <a:r>
              <a:rPr lang="en-US" sz="1200" b="1" dirty="0">
                <a:solidFill>
                  <a:srgbClr val="000000"/>
                </a:solidFill>
                <a:latin typeface="+mn-lt"/>
                <a:ea typeface="Calibri"/>
              </a:rPr>
              <a:t> </a:t>
            </a:r>
            <a:endParaRPr lang="en-US" sz="1200" dirty="0">
              <a:solidFill>
                <a:srgbClr val="000000"/>
              </a:solidFill>
              <a:latin typeface="+mn-lt"/>
              <a:ea typeface="Calibri"/>
            </a:endParaRPr>
          </a:p>
          <a:p>
            <a:pPr>
              <a:spcBef>
                <a:spcPts val="0"/>
              </a:spcBef>
              <a:spcAft>
                <a:spcPts val="0"/>
              </a:spcAft>
            </a:pPr>
            <a:r>
              <a:rPr lang="en-US" sz="1200" b="1" dirty="0" smtClean="0">
                <a:solidFill>
                  <a:srgbClr val="000000"/>
                </a:solidFill>
                <a:latin typeface="+mn-lt"/>
                <a:ea typeface="Calibri"/>
              </a:rPr>
              <a:t>David </a:t>
            </a:r>
            <a:r>
              <a:rPr lang="en-US" sz="1200" b="1" dirty="0">
                <a:solidFill>
                  <a:srgbClr val="000000"/>
                </a:solidFill>
                <a:latin typeface="+mn-lt"/>
                <a:ea typeface="Calibri"/>
              </a:rPr>
              <a:t>Inniss </a:t>
            </a:r>
            <a:r>
              <a:rPr lang="en-US" sz="1200" dirty="0">
                <a:solidFill>
                  <a:srgbClr val="000000"/>
                </a:solidFill>
                <a:latin typeface="+mn-lt"/>
                <a:ea typeface="Calibri"/>
              </a:rPr>
              <a:t>-</a:t>
            </a:r>
            <a:r>
              <a:rPr lang="en-US" sz="1200" b="1" dirty="0">
                <a:solidFill>
                  <a:srgbClr val="000000"/>
                </a:solidFill>
                <a:latin typeface="+mn-lt"/>
                <a:ea typeface="Calibri"/>
              </a:rPr>
              <a:t> </a:t>
            </a:r>
            <a:r>
              <a:rPr lang="en-US" sz="1200" dirty="0">
                <a:solidFill>
                  <a:schemeClr val="tx2"/>
                </a:solidFill>
                <a:latin typeface="+mn-lt"/>
              </a:rPr>
              <a:t>Interim President </a:t>
            </a:r>
            <a:r>
              <a:rPr lang="en-US" sz="900" dirty="0">
                <a:solidFill>
                  <a:schemeClr val="tx2"/>
                </a:solidFill>
                <a:latin typeface="+mn-lt"/>
              </a:rPr>
              <a:t>●</a:t>
            </a:r>
            <a:r>
              <a:rPr lang="en-US" sz="1200" dirty="0">
                <a:solidFill>
                  <a:schemeClr val="tx2"/>
                </a:solidFill>
                <a:latin typeface="+mn-lt"/>
              </a:rPr>
              <a:t> Align Capital Region</a:t>
            </a:r>
          </a:p>
          <a:p>
            <a:pPr marL="0" marR="0">
              <a:spcBef>
                <a:spcPts val="0"/>
              </a:spcBef>
              <a:spcAft>
                <a:spcPts val="0"/>
              </a:spcAft>
            </a:pPr>
            <a:endParaRPr lang="en-US" sz="1200" b="1" dirty="0">
              <a:solidFill>
                <a:srgbClr val="000000"/>
              </a:solidFill>
              <a:latin typeface="+mn-lt"/>
              <a:ea typeface="Calibri"/>
            </a:endParaRPr>
          </a:p>
          <a:p>
            <a:pPr marL="0" marR="0">
              <a:spcBef>
                <a:spcPts val="0"/>
              </a:spcBef>
              <a:spcAft>
                <a:spcPts val="0"/>
              </a:spcAft>
            </a:pPr>
            <a:r>
              <a:rPr lang="en-US" sz="1200" b="1" dirty="0">
                <a:solidFill>
                  <a:srgbClr val="000000"/>
                </a:solidFill>
                <a:latin typeface="+mn-lt"/>
                <a:ea typeface="Calibri"/>
              </a:rPr>
              <a:t>Elise Schexnayder </a:t>
            </a:r>
            <a:r>
              <a:rPr lang="en-US" sz="1200" dirty="0">
                <a:solidFill>
                  <a:srgbClr val="000000"/>
                </a:solidFill>
                <a:latin typeface="+mn-lt"/>
                <a:ea typeface="Calibri"/>
              </a:rPr>
              <a:t>- </a:t>
            </a:r>
            <a:r>
              <a:rPr lang="en-US" sz="1200" dirty="0">
                <a:solidFill>
                  <a:schemeClr val="tx2"/>
                </a:solidFill>
                <a:latin typeface="+mn-lt"/>
              </a:rPr>
              <a:t>YLC Facilitator </a:t>
            </a:r>
          </a:p>
          <a:p>
            <a:pPr marL="0" marR="0">
              <a:spcBef>
                <a:spcPts val="0"/>
              </a:spcBef>
              <a:spcAft>
                <a:spcPts val="0"/>
              </a:spcAft>
            </a:pPr>
            <a:r>
              <a:rPr lang="en-US" sz="1200" b="1" dirty="0">
                <a:solidFill>
                  <a:srgbClr val="000000"/>
                </a:solidFill>
                <a:latin typeface="+mn-lt"/>
                <a:ea typeface="Calibri"/>
              </a:rPr>
              <a:t> </a:t>
            </a:r>
            <a:endParaRPr lang="en-US" sz="1200" dirty="0">
              <a:solidFill>
                <a:srgbClr val="000000"/>
              </a:solidFill>
              <a:latin typeface="+mn-lt"/>
              <a:ea typeface="Calibri"/>
            </a:endParaRPr>
          </a:p>
          <a:p>
            <a:r>
              <a:rPr lang="en-US" sz="1200" b="1" dirty="0">
                <a:latin typeface="+mn-lt"/>
              </a:rPr>
              <a:t>Gail Jones </a:t>
            </a:r>
            <a:r>
              <a:rPr lang="en-US" sz="1200" dirty="0">
                <a:latin typeface="+mn-lt"/>
              </a:rPr>
              <a:t>- </a:t>
            </a:r>
            <a:r>
              <a:rPr lang="en-US" sz="1200" dirty="0">
                <a:solidFill>
                  <a:srgbClr val="676767"/>
                </a:solidFill>
                <a:latin typeface="+mn-lt"/>
              </a:rPr>
              <a:t>Human Resources </a:t>
            </a:r>
            <a:r>
              <a:rPr lang="en-US" sz="1200" dirty="0" smtClean="0">
                <a:solidFill>
                  <a:srgbClr val="676767"/>
                </a:solidFill>
                <a:latin typeface="+mn-lt"/>
              </a:rPr>
              <a:t>Expert Contributor</a:t>
            </a:r>
            <a:r>
              <a:rPr lang="en-US" sz="1200" dirty="0" smtClean="0">
                <a:solidFill>
                  <a:srgbClr val="676767"/>
                </a:solidFill>
                <a:latin typeface="+mn-lt"/>
              </a:rPr>
              <a:t> </a:t>
            </a:r>
            <a:r>
              <a:rPr lang="en-US" sz="900" dirty="0">
                <a:solidFill>
                  <a:srgbClr val="676767"/>
                </a:solidFill>
                <a:latin typeface="+mn-lt"/>
                <a:ea typeface="Calibri"/>
              </a:rPr>
              <a:t>●</a:t>
            </a:r>
            <a:r>
              <a:rPr lang="en-US" sz="1200" dirty="0">
                <a:solidFill>
                  <a:srgbClr val="676767"/>
                </a:solidFill>
                <a:latin typeface="+mn-lt"/>
                <a:ea typeface="Calibri"/>
              </a:rPr>
              <a:t> </a:t>
            </a:r>
            <a:r>
              <a:rPr lang="en-US" sz="1200" dirty="0">
                <a:solidFill>
                  <a:srgbClr val="676767"/>
                </a:solidFill>
                <a:latin typeface="+mn-lt"/>
              </a:rPr>
              <a:t>VSP Global</a:t>
            </a:r>
            <a:r>
              <a:rPr lang="en-US" sz="1200" dirty="0">
                <a:solidFill>
                  <a:schemeClr val="tx2"/>
                </a:solidFill>
                <a:latin typeface="+mn-lt"/>
              </a:rPr>
              <a:t> </a:t>
            </a:r>
          </a:p>
          <a:p>
            <a:endParaRPr lang="en-US" sz="1200" b="1" dirty="0">
              <a:latin typeface="+mn-lt"/>
            </a:endParaRPr>
          </a:p>
          <a:p>
            <a:r>
              <a:rPr lang="en-US" sz="1200" b="1" dirty="0">
                <a:latin typeface="+mn-lt"/>
              </a:rPr>
              <a:t>Gina Richardson </a:t>
            </a:r>
            <a:r>
              <a:rPr lang="en-US" sz="1200" dirty="0">
                <a:latin typeface="+mn-lt"/>
              </a:rPr>
              <a:t>- </a:t>
            </a:r>
            <a:r>
              <a:rPr lang="en-US" sz="1200" dirty="0">
                <a:solidFill>
                  <a:srgbClr val="676767"/>
                </a:solidFill>
                <a:latin typeface="+mn-lt"/>
              </a:rPr>
              <a:t>Financial Education Specialist </a:t>
            </a:r>
            <a:r>
              <a:rPr lang="en-US" sz="900" dirty="0">
                <a:solidFill>
                  <a:srgbClr val="676767"/>
                </a:solidFill>
                <a:latin typeface="+mn-lt"/>
                <a:ea typeface="Calibri"/>
              </a:rPr>
              <a:t>●</a:t>
            </a:r>
            <a:r>
              <a:rPr lang="en-US" sz="1200" dirty="0">
                <a:solidFill>
                  <a:srgbClr val="676767"/>
                </a:solidFill>
                <a:latin typeface="+mn-lt"/>
                <a:ea typeface="Calibri"/>
              </a:rPr>
              <a:t> </a:t>
            </a:r>
            <a:r>
              <a:rPr lang="en-US" sz="1200" dirty="0" smtClean="0">
                <a:solidFill>
                  <a:srgbClr val="676767"/>
                </a:solidFill>
                <a:latin typeface="+mn-lt"/>
              </a:rPr>
              <a:t>SAFE Credit Union</a:t>
            </a:r>
            <a:endParaRPr lang="en-US" sz="1200" dirty="0">
              <a:solidFill>
                <a:schemeClr val="tx2"/>
              </a:solidFill>
              <a:latin typeface="+mn-lt"/>
            </a:endParaRPr>
          </a:p>
          <a:p>
            <a:pPr marL="0" marR="0">
              <a:spcBef>
                <a:spcPts val="0"/>
              </a:spcBef>
              <a:spcAft>
                <a:spcPts val="0"/>
              </a:spcAft>
            </a:pPr>
            <a:endParaRPr lang="en-US" sz="1200" dirty="0">
              <a:solidFill>
                <a:schemeClr val="tx2"/>
              </a:solidFill>
              <a:latin typeface="+mn-lt"/>
            </a:endParaRPr>
          </a:p>
          <a:p>
            <a:pPr marL="0" marR="0">
              <a:spcBef>
                <a:spcPts val="0"/>
              </a:spcBef>
              <a:spcAft>
                <a:spcPts val="0"/>
              </a:spcAft>
            </a:pPr>
            <a:r>
              <a:rPr lang="en-US" sz="1200" b="1" dirty="0">
                <a:solidFill>
                  <a:srgbClr val="000000"/>
                </a:solidFill>
                <a:latin typeface="+mn-lt"/>
                <a:ea typeface="Calibri"/>
              </a:rPr>
              <a:t>Joel Powell </a:t>
            </a:r>
            <a:r>
              <a:rPr lang="en-US" sz="1200" dirty="0">
                <a:solidFill>
                  <a:srgbClr val="000000"/>
                </a:solidFill>
                <a:latin typeface="+mn-lt"/>
                <a:ea typeface="Calibri"/>
              </a:rPr>
              <a:t>-</a:t>
            </a:r>
            <a:r>
              <a:rPr lang="en-US" sz="1200" b="1" dirty="0">
                <a:solidFill>
                  <a:srgbClr val="000000"/>
                </a:solidFill>
                <a:latin typeface="+mn-lt"/>
                <a:ea typeface="Calibri"/>
              </a:rPr>
              <a:t> </a:t>
            </a:r>
            <a:r>
              <a:rPr lang="en-US" sz="1200" dirty="0">
                <a:solidFill>
                  <a:schemeClr val="tx2"/>
                </a:solidFill>
                <a:latin typeface="+mn-lt"/>
              </a:rPr>
              <a:t>Dean </a:t>
            </a:r>
            <a:r>
              <a:rPr lang="en-US" sz="900" dirty="0">
                <a:solidFill>
                  <a:schemeClr val="tx2"/>
                </a:solidFill>
                <a:latin typeface="+mn-lt"/>
              </a:rPr>
              <a:t>●</a:t>
            </a:r>
            <a:r>
              <a:rPr lang="en-US" sz="1200" dirty="0">
                <a:solidFill>
                  <a:schemeClr val="tx2"/>
                </a:solidFill>
                <a:latin typeface="+mn-lt"/>
              </a:rPr>
              <a:t> </a:t>
            </a:r>
            <a:r>
              <a:rPr lang="en-US" sz="1200" dirty="0" err="1">
                <a:solidFill>
                  <a:schemeClr val="tx2"/>
                </a:solidFill>
                <a:latin typeface="+mn-lt"/>
              </a:rPr>
              <a:t>Cosumnes</a:t>
            </a:r>
            <a:r>
              <a:rPr lang="en-US" sz="1200" dirty="0">
                <a:solidFill>
                  <a:schemeClr val="tx2"/>
                </a:solidFill>
                <a:latin typeface="+mn-lt"/>
              </a:rPr>
              <a:t> River College</a:t>
            </a:r>
          </a:p>
          <a:p>
            <a:pPr marL="0" marR="0">
              <a:spcBef>
                <a:spcPts val="0"/>
              </a:spcBef>
              <a:spcAft>
                <a:spcPts val="0"/>
              </a:spcAft>
            </a:pPr>
            <a:r>
              <a:rPr lang="en-US" sz="1200" dirty="0">
                <a:solidFill>
                  <a:srgbClr val="000000"/>
                </a:solidFill>
                <a:latin typeface="+mn-lt"/>
                <a:ea typeface="Calibri"/>
              </a:rPr>
              <a:t> 		</a:t>
            </a:r>
          </a:p>
          <a:p>
            <a:r>
              <a:rPr lang="en-US" sz="1200" b="1" dirty="0">
                <a:latin typeface="+mn-lt"/>
              </a:rPr>
              <a:t>Monique Anderson </a:t>
            </a:r>
            <a:r>
              <a:rPr lang="en-US" sz="1200" dirty="0">
                <a:latin typeface="+mn-lt"/>
              </a:rPr>
              <a:t>-</a:t>
            </a:r>
            <a:r>
              <a:rPr lang="en-US" sz="1200" b="1" dirty="0">
                <a:latin typeface="+mn-lt"/>
              </a:rPr>
              <a:t> </a:t>
            </a:r>
            <a:r>
              <a:rPr lang="en-US" sz="1200" dirty="0">
                <a:solidFill>
                  <a:schemeClr val="tx2"/>
                </a:solidFill>
                <a:latin typeface="+mn-lt"/>
              </a:rPr>
              <a:t>Director </a:t>
            </a:r>
            <a:r>
              <a:rPr lang="en-US" sz="900" dirty="0">
                <a:solidFill>
                  <a:srgbClr val="676767"/>
                </a:solidFill>
                <a:latin typeface="+mn-lt"/>
                <a:ea typeface="Calibri"/>
              </a:rPr>
              <a:t>●</a:t>
            </a:r>
            <a:r>
              <a:rPr lang="en-US" sz="1400" dirty="0">
                <a:solidFill>
                  <a:srgbClr val="676767"/>
                </a:solidFill>
                <a:latin typeface="+mn-lt"/>
                <a:ea typeface="Calibri"/>
              </a:rPr>
              <a:t> </a:t>
            </a:r>
            <a:r>
              <a:rPr lang="en-US" sz="1200" dirty="0">
                <a:solidFill>
                  <a:srgbClr val="676767"/>
                </a:solidFill>
                <a:latin typeface="+mn-lt"/>
              </a:rPr>
              <a:t>Portfolio Project Management </a:t>
            </a:r>
            <a:r>
              <a:rPr lang="en-US" sz="900" dirty="0">
                <a:solidFill>
                  <a:srgbClr val="676767"/>
                </a:solidFill>
                <a:latin typeface="+mn-lt"/>
                <a:ea typeface="Calibri"/>
              </a:rPr>
              <a:t>●</a:t>
            </a:r>
            <a:r>
              <a:rPr lang="en-US" sz="800" dirty="0">
                <a:solidFill>
                  <a:srgbClr val="676767"/>
                </a:solidFill>
                <a:latin typeface="+mn-lt"/>
                <a:ea typeface="Calibri"/>
              </a:rPr>
              <a:t> </a:t>
            </a:r>
            <a:r>
              <a:rPr lang="en-US" sz="1200" dirty="0">
                <a:solidFill>
                  <a:srgbClr val="676767"/>
                </a:solidFill>
                <a:latin typeface="+mn-lt"/>
              </a:rPr>
              <a:t>VSP </a:t>
            </a:r>
            <a:r>
              <a:rPr lang="en-US" sz="1200" dirty="0" smtClean="0">
                <a:solidFill>
                  <a:srgbClr val="676767"/>
                </a:solidFill>
                <a:latin typeface="+mn-lt"/>
              </a:rPr>
              <a:t>Vision Care</a:t>
            </a:r>
            <a:r>
              <a:rPr lang="en-US" sz="1200" dirty="0" smtClean="0">
                <a:solidFill>
                  <a:schemeClr val="tx2"/>
                </a:solidFill>
                <a:latin typeface="+mn-lt"/>
              </a:rPr>
              <a:t> </a:t>
            </a:r>
            <a:endParaRPr lang="en-US" sz="1200" dirty="0">
              <a:solidFill>
                <a:schemeClr val="tx2"/>
              </a:solidFill>
              <a:latin typeface="+mn-lt"/>
            </a:endParaRPr>
          </a:p>
          <a:p>
            <a:endParaRPr lang="en-US" sz="1200" dirty="0">
              <a:solidFill>
                <a:schemeClr val="tx2"/>
              </a:solidFill>
              <a:latin typeface="+mn-lt"/>
            </a:endParaRPr>
          </a:p>
        </p:txBody>
      </p:sp>
      <p:sp>
        <p:nvSpPr>
          <p:cNvPr id="26" name="TextBox 25"/>
          <p:cNvSpPr txBox="1"/>
          <p:nvPr/>
        </p:nvSpPr>
        <p:spPr>
          <a:xfrm>
            <a:off x="1494928" y="1529991"/>
            <a:ext cx="5834722" cy="369332"/>
          </a:xfrm>
          <a:prstGeom prst="rect">
            <a:avLst/>
          </a:prstGeom>
          <a:noFill/>
        </p:spPr>
        <p:txBody>
          <a:bodyPr wrap="square" rtlCol="0">
            <a:spAutoFit/>
          </a:bodyPr>
          <a:lstStyle/>
          <a:p>
            <a:r>
              <a:rPr lang="en-US" sz="1700" b="1" dirty="0">
                <a:solidFill>
                  <a:schemeClr val="accent3">
                    <a:lumMod val="50000"/>
                  </a:schemeClr>
                </a:solidFill>
                <a:latin typeface="+mn-lt"/>
              </a:rPr>
              <a:t>Committee</a:t>
            </a:r>
            <a:r>
              <a:rPr lang="en-US" dirty="0"/>
              <a:t> </a:t>
            </a:r>
            <a:r>
              <a:rPr lang="en-US" sz="1700" b="1" dirty="0">
                <a:solidFill>
                  <a:schemeClr val="accent3">
                    <a:lumMod val="50000"/>
                  </a:schemeClr>
                </a:solidFill>
                <a:latin typeface="+mn-lt"/>
              </a:rPr>
              <a:t>members that are here to help and advise</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4400" y="6043303"/>
            <a:ext cx="1296051" cy="669906"/>
          </a:xfrm>
          <a:prstGeom prst="rect">
            <a:avLst/>
          </a:prstGeom>
        </p:spPr>
      </p:pic>
      <p:grpSp>
        <p:nvGrpSpPr>
          <p:cNvPr id="24" name="Group 23"/>
          <p:cNvGrpSpPr/>
          <p:nvPr/>
        </p:nvGrpSpPr>
        <p:grpSpPr>
          <a:xfrm>
            <a:off x="2826736" y="5643879"/>
            <a:ext cx="3562956" cy="1128621"/>
            <a:chOff x="2835303" y="5593690"/>
            <a:chExt cx="3562956" cy="1128621"/>
          </a:xfrm>
        </p:grpSpPr>
        <p:pic>
          <p:nvPicPr>
            <p:cNvPr id="21" name="Picture 2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35303" y="5636281"/>
              <a:ext cx="1073962" cy="710403"/>
            </a:xfrm>
            <a:prstGeom prst="rect">
              <a:avLst/>
            </a:prstGeom>
          </p:spPr>
        </p:pic>
        <p:pic>
          <p:nvPicPr>
            <p:cNvPr id="16" name="Picture 1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24297" y="5593690"/>
              <a:ext cx="1073962" cy="710403"/>
            </a:xfrm>
            <a:prstGeom prst="rect">
              <a:avLst/>
            </a:prstGeom>
          </p:spPr>
        </p:pic>
        <p:pic>
          <p:nvPicPr>
            <p:cNvPr id="17" name="Picture 1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413252" y="6233232"/>
              <a:ext cx="698312" cy="461919"/>
            </a:xfrm>
            <a:prstGeom prst="rect">
              <a:avLst/>
            </a:prstGeom>
          </p:spPr>
        </p:pic>
        <p:pic>
          <p:nvPicPr>
            <p:cNvPr id="1027" name="Picture 3"/>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057963" y="5833090"/>
              <a:ext cx="1028074" cy="2885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1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224184" y="6223164"/>
              <a:ext cx="728755" cy="499147"/>
            </a:xfrm>
            <a:prstGeom prst="rect">
              <a:avLst/>
            </a:prstGeom>
          </p:spPr>
        </p:pic>
        <p:pic>
          <p:nvPicPr>
            <p:cNvPr id="23" name="Picture 2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209712" y="6247117"/>
              <a:ext cx="1081630" cy="437966"/>
            </a:xfrm>
            <a:prstGeom prst="rect">
              <a:avLst/>
            </a:prstGeom>
          </p:spPr>
        </p:pic>
      </p:grpSp>
    </p:spTree>
    <p:extLst>
      <p:ext uri="{BB962C8B-B14F-4D97-AF65-F5344CB8AC3E}">
        <p14:creationId xmlns:p14="http://schemas.microsoft.com/office/powerpoint/2010/main" val="1825164809"/>
      </p:ext>
    </p:extLst>
  </p:cSld>
  <p:clrMapOvr>
    <a:masterClrMapping/>
  </p:clrMapOvr>
  <p:timing>
    <p:tnLst>
      <p:par>
        <p:cTn id="1" dur="indefinite" restart="never" nodeType="tmRoot"/>
      </p:par>
    </p:tnLst>
  </p:timing>
</p:sld>
</file>

<file path=ppt/theme/theme1.xml><?xml version="1.0" encoding="utf-8"?>
<a:theme xmlns:a="http://schemas.openxmlformats.org/drawingml/2006/main" name="StockLayouts Technology TC999">
  <a:themeElements>
    <a:clrScheme name="YEA test">
      <a:dk1>
        <a:sysClr val="windowText" lastClr="000000"/>
      </a:dk1>
      <a:lt1>
        <a:sysClr val="window" lastClr="FFFFFF"/>
      </a:lt1>
      <a:dk2>
        <a:srgbClr val="676767"/>
      </a:dk2>
      <a:lt2>
        <a:srgbClr val="EEECE1"/>
      </a:lt2>
      <a:accent1>
        <a:srgbClr val="EFB32F"/>
      </a:accent1>
      <a:accent2>
        <a:srgbClr val="EF792F"/>
      </a:accent2>
      <a:accent3>
        <a:srgbClr val="E33830"/>
      </a:accent3>
      <a:accent4>
        <a:srgbClr val="2E3640"/>
      </a:accent4>
      <a:accent5>
        <a:srgbClr val="4BACC6"/>
      </a:accent5>
      <a:accent6>
        <a:srgbClr val="7030A0"/>
      </a:accent6>
      <a:hlink>
        <a:srgbClr val="0000FF"/>
      </a:hlink>
      <a:folHlink>
        <a:srgbClr val="800080"/>
      </a:folHlink>
    </a:clrScheme>
    <a:fontScheme name="Custom 1">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2517</TotalTime>
  <Words>321</Words>
  <Application>Microsoft Office PowerPoint</Application>
  <PresentationFormat>On-screen Show (4:3)</PresentationFormat>
  <Paragraphs>74</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Andalus</vt:lpstr>
      <vt:lpstr>Arial</vt:lpstr>
      <vt:lpstr>Arial Narrow</vt:lpstr>
      <vt:lpstr>Calibri</vt:lpstr>
      <vt:lpstr>Verdana</vt:lpstr>
      <vt:lpstr>Wingdings</vt:lpstr>
      <vt:lpstr>StockLayouts Technology TC999</vt:lpstr>
      <vt:lpstr>Young Leadership Collaborative</vt:lpstr>
      <vt:lpstr>What is Young Leadership Collaborative? (YLC)</vt:lpstr>
      <vt:lpstr>The Classes and Curriculum</vt:lpstr>
      <vt:lpstr>How can I get involved?</vt:lpstr>
      <vt:lpstr>YLC STEERING COMMITTEE</vt:lpstr>
    </vt:vector>
  </TitlesOfParts>
  <Company>StockLayouts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StockLayouts</dc:creator>
  <cp:lastModifiedBy>Kimberley Edington</cp:lastModifiedBy>
  <cp:revision>151</cp:revision>
  <cp:lastPrinted>2019-02-20T20:33:34Z</cp:lastPrinted>
  <dcterms:created xsi:type="dcterms:W3CDTF">2010-07-09T22:21:36Z</dcterms:created>
  <dcterms:modified xsi:type="dcterms:W3CDTF">2019-04-30T21:21:51Z</dcterms:modified>
</cp:coreProperties>
</file>